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0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F3F72D-E315-4FB5-947D-A4D3D43E667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Этнографический обзор расселения народов Оренбургского края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8305800" cy="1143000"/>
          </a:xfrm>
        </p:spPr>
        <p:txBody>
          <a:bodyPr/>
          <a:lstStyle/>
          <a:p>
            <a:r>
              <a:rPr lang="ru-RU" dirty="0" smtClean="0"/>
              <a:t>Живут </a:t>
            </a:r>
            <a:r>
              <a:rPr lang="ru-RU" dirty="0" smtClean="0"/>
              <a:t>в </a:t>
            </a:r>
            <a:r>
              <a:rPr lang="ru-RU" dirty="0" smtClean="0"/>
              <a:t>области также азербайджанцы</a:t>
            </a:r>
            <a:r>
              <a:rPr lang="ru-RU" dirty="0" smtClean="0"/>
              <a:t>, </a:t>
            </a:r>
            <a:r>
              <a:rPr lang="ru-RU" dirty="0" smtClean="0"/>
              <a:t>узбеки</a:t>
            </a:r>
            <a:r>
              <a:rPr lang="ru-RU" dirty="0" smtClean="0"/>
              <a:t>, </a:t>
            </a:r>
            <a:r>
              <a:rPr lang="ru-RU" dirty="0" smtClean="0"/>
              <a:t>чеченцы</a:t>
            </a:r>
            <a:r>
              <a:rPr lang="ru-RU" dirty="0" smtClean="0"/>
              <a:t>, армяне и </a:t>
            </a:r>
            <a:r>
              <a:rPr lang="ru-RU" dirty="0" smtClean="0"/>
              <a:t>другие народы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Уральская семья представлена мордовским</a:t>
            </a:r>
            <a:r>
              <a:rPr lang="ru-RU" dirty="0" smtClean="0"/>
              <a:t>, а </a:t>
            </a:r>
            <a:r>
              <a:rPr lang="ru-RU" dirty="0" smtClean="0"/>
              <a:t>также немногочисленным удмуртским </a:t>
            </a:r>
            <a:r>
              <a:rPr lang="ru-RU" dirty="0" smtClean="0"/>
              <a:t>и </a:t>
            </a:r>
            <a:r>
              <a:rPr lang="ru-RU" dirty="0" smtClean="0"/>
              <a:t>марийским населением</a:t>
            </a:r>
            <a:r>
              <a:rPr lang="ru-RU" dirty="0" smtClean="0"/>
              <a:t>. </a:t>
            </a:r>
            <a:r>
              <a:rPr lang="ru-RU" dirty="0" smtClean="0"/>
              <a:t>Мордва проживает </a:t>
            </a:r>
            <a:r>
              <a:rPr lang="ru-RU" dirty="0" smtClean="0"/>
              <a:t>в </a:t>
            </a:r>
            <a:r>
              <a:rPr lang="ru-RU" dirty="0" smtClean="0"/>
              <a:t>Оренбуржье повсеместно</a:t>
            </a:r>
            <a:r>
              <a:rPr lang="ru-RU" dirty="0" smtClean="0"/>
              <a:t>, но </a:t>
            </a:r>
            <a:r>
              <a:rPr lang="ru-RU" dirty="0" smtClean="0"/>
              <a:t>большая </a:t>
            </a:r>
            <a:r>
              <a:rPr lang="ru-RU" dirty="0" smtClean="0"/>
              <a:t>ее часть </a:t>
            </a:r>
            <a:r>
              <a:rPr lang="ru-RU" dirty="0" smtClean="0"/>
              <a:t>сосредоточена </a:t>
            </a:r>
            <a:r>
              <a:rPr lang="ru-RU" dirty="0" smtClean="0"/>
              <a:t>на </a:t>
            </a:r>
            <a:r>
              <a:rPr lang="ru-RU" dirty="0" smtClean="0"/>
              <a:t>северо-западе</a:t>
            </a:r>
            <a:r>
              <a:rPr lang="ru-RU" dirty="0" smtClean="0"/>
              <a:t>, в </a:t>
            </a:r>
            <a:r>
              <a:rPr lang="ru-RU" dirty="0" err="1" smtClean="0"/>
              <a:t>Абдулинском</a:t>
            </a:r>
            <a:r>
              <a:rPr lang="ru-RU" dirty="0" smtClean="0"/>
              <a:t>, </a:t>
            </a:r>
            <a:r>
              <a:rPr lang="ru-RU" dirty="0" err="1" smtClean="0"/>
              <a:t>Бугурусланском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Северном районах</a:t>
            </a:r>
            <a:r>
              <a:rPr lang="ru-RU" dirty="0" smtClean="0"/>
              <a:t>, где  </a:t>
            </a:r>
            <a:r>
              <a:rPr lang="ru-RU" dirty="0" smtClean="0"/>
              <a:t>доля </a:t>
            </a:r>
            <a:r>
              <a:rPr lang="ru-RU" dirty="0" smtClean="0"/>
              <a:t>мордвы в  </a:t>
            </a:r>
            <a:r>
              <a:rPr lang="ru-RU" dirty="0" smtClean="0"/>
              <a:t>населении высока </a:t>
            </a:r>
            <a:r>
              <a:rPr lang="ru-RU" dirty="0" smtClean="0"/>
              <a:t>и </a:t>
            </a:r>
            <a:r>
              <a:rPr lang="ru-RU" dirty="0" smtClean="0"/>
              <a:t>составляет соответственно </a:t>
            </a:r>
            <a:r>
              <a:rPr lang="ru-RU" dirty="0" smtClean="0"/>
              <a:t>24 %, 38 % и 35 % </a:t>
            </a:r>
            <a:r>
              <a:rPr lang="ru-RU" dirty="0" smtClean="0"/>
              <a:t>населения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Остальные народы малочисленны </a:t>
            </a:r>
            <a:r>
              <a:rPr lang="ru-RU" dirty="0" smtClean="0"/>
              <a:t>и в </a:t>
            </a:r>
            <a:r>
              <a:rPr lang="ru-RU" dirty="0" smtClean="0"/>
              <a:t>общей сложности составляют </a:t>
            </a:r>
            <a:r>
              <a:rPr lang="ru-RU" dirty="0" smtClean="0"/>
              <a:t>лишь 1,1% </a:t>
            </a:r>
            <a:r>
              <a:rPr lang="ru-RU" dirty="0" smtClean="0"/>
              <a:t>населения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4860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33145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305800" cy="1143000"/>
          </a:xfrm>
        </p:spPr>
        <p:txBody>
          <a:bodyPr/>
          <a:lstStyle/>
          <a:p>
            <a:r>
              <a:rPr lang="ru-RU" dirty="0" smtClean="0"/>
              <a:t>Для оренбургского края как </a:t>
            </a:r>
            <a:r>
              <a:rPr lang="ru-RU" dirty="0" err="1" smtClean="0"/>
              <a:t>этноландшафтного</a:t>
            </a:r>
            <a:r>
              <a:rPr lang="ru-RU" dirty="0" smtClean="0"/>
              <a:t> региона, расположенного между Волгой и Тургаем, между уральской тайгой и </a:t>
            </a:r>
            <a:r>
              <a:rPr lang="ru-RU" dirty="0" err="1" smtClean="0"/>
              <a:t>арало-каспийскими</a:t>
            </a:r>
            <a:r>
              <a:rPr lang="ru-RU" dirty="0" smtClean="0"/>
              <a:t> пустынями, коренными народами являются казахи, башкиры, татары, русские, мордва и чуваши. Каждый из этих народов и в историческое время, и сейчас занимает свою </a:t>
            </a:r>
            <a:r>
              <a:rPr lang="ru-RU" dirty="0" err="1" smtClean="0"/>
              <a:t>этноэкологическую</a:t>
            </a:r>
            <a:r>
              <a:rPr lang="ru-RU" dirty="0" smtClean="0"/>
              <a:t> нишу в этой части срединной Евразии. Формирование этнического состава проходило на протяжении нескольких тысячелетий под влиянием как природных, так и социально-политических факторов. Оренбургский край выполнял в то время роль своеобразных урало-каспийских ворот (между Уральским хребтом и Каспийским морем): волны народов — </a:t>
            </a:r>
            <a:r>
              <a:rPr lang="ru-RU" dirty="0" err="1" smtClean="0"/>
              <a:t>савроматы</a:t>
            </a:r>
            <a:r>
              <a:rPr lang="ru-RU" dirty="0" smtClean="0"/>
              <a:t>, сарматы, </a:t>
            </a:r>
            <a:r>
              <a:rPr lang="ru-RU" dirty="0" err="1" smtClean="0"/>
              <a:t>угры</a:t>
            </a:r>
            <a:r>
              <a:rPr lang="ru-RU" dirty="0" smtClean="0"/>
              <a:t>, аланы, гунны, печенеги, половцы, </a:t>
            </a:r>
            <a:r>
              <a:rPr lang="ru-RU" dirty="0" err="1" smtClean="0"/>
              <a:t>ногаи</a:t>
            </a:r>
            <a:r>
              <a:rPr lang="ru-RU" dirty="0" smtClean="0"/>
              <a:t>, хазары и др. — ненадолго задерживались здесь, ассимилируя местное население, оставляя следы своего пребывания в археологических памятниках и географических названиях. 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396311" cy="578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305800" cy="1143000"/>
          </a:xfrm>
        </p:spPr>
        <p:txBody>
          <a:bodyPr/>
          <a:lstStyle/>
          <a:p>
            <a:r>
              <a:rPr lang="ru-RU" dirty="0" smtClean="0"/>
              <a:t>Численность населения области по данным Росстата составляет 1 841 377 чел. (2023). Плотность населения — 14,89 чел./км2 (2023). Городское население — 60,21 % (2022).</a:t>
            </a:r>
          </a:p>
          <a:p>
            <a:r>
              <a:rPr lang="ru-RU" dirty="0" smtClean="0"/>
              <a:t>В городах на 1 января 2022 г. проживало 1 175 414 человек (61,07%), в селах - 749 164 человек (38,93 %).</a:t>
            </a:r>
          </a:p>
          <a:p>
            <a:r>
              <a:rPr lang="ru-RU" dirty="0" smtClean="0"/>
              <a:t>Одной </a:t>
            </a:r>
            <a:r>
              <a:rPr lang="ru-RU" dirty="0" smtClean="0"/>
              <a:t>из </a:t>
            </a:r>
            <a:r>
              <a:rPr lang="ru-RU" dirty="0" smtClean="0"/>
              <a:t>самых ярких </a:t>
            </a:r>
            <a:r>
              <a:rPr lang="ru-RU" dirty="0" smtClean="0"/>
              <a:t>черт </a:t>
            </a:r>
            <a:r>
              <a:rPr lang="ru-RU" dirty="0" smtClean="0"/>
              <a:t>населения области является многонациональность</a:t>
            </a:r>
            <a:r>
              <a:rPr lang="ru-RU" dirty="0" smtClean="0"/>
              <a:t>. На </a:t>
            </a:r>
            <a:r>
              <a:rPr lang="ru-RU" dirty="0" smtClean="0"/>
              <a:t>территории области проживают представители более </a:t>
            </a:r>
            <a:r>
              <a:rPr lang="ru-RU" dirty="0" smtClean="0"/>
              <a:t>чем 100 </a:t>
            </a:r>
            <a:r>
              <a:rPr lang="ru-RU" dirty="0" smtClean="0"/>
              <a:t>этносов </a:t>
            </a:r>
            <a:r>
              <a:rPr lang="ru-RU" dirty="0" smtClean="0"/>
              <a:t>(</a:t>
            </a:r>
            <a:r>
              <a:rPr lang="ru-RU" dirty="0" smtClean="0"/>
              <a:t>народов</a:t>
            </a:r>
            <a:r>
              <a:rPr lang="ru-RU" dirty="0" smtClean="0"/>
              <a:t>), </a:t>
            </a:r>
            <a:r>
              <a:rPr lang="ru-RU" dirty="0" smtClean="0"/>
              <a:t>относящихся преимущественно </a:t>
            </a:r>
            <a:r>
              <a:rPr lang="ru-RU" dirty="0" smtClean="0"/>
              <a:t>к </a:t>
            </a:r>
            <a:r>
              <a:rPr lang="ru-RU" dirty="0" smtClean="0"/>
              <a:t>индоевропейской</a:t>
            </a:r>
            <a:r>
              <a:rPr lang="ru-RU" dirty="0" smtClean="0"/>
              <a:t>, </a:t>
            </a:r>
            <a:r>
              <a:rPr lang="ru-RU" dirty="0" smtClean="0"/>
              <a:t>алтайской </a:t>
            </a:r>
            <a:r>
              <a:rPr lang="ru-RU" dirty="0" smtClean="0"/>
              <a:t>и </a:t>
            </a:r>
            <a:r>
              <a:rPr lang="ru-RU" dirty="0" smtClean="0"/>
              <a:t>уральской языковым семьям</a:t>
            </a:r>
            <a:r>
              <a:rPr lang="ru-RU" dirty="0" smtClean="0"/>
              <a:t>. </a:t>
            </a:r>
            <a:r>
              <a:rPr lang="ru-RU" dirty="0" smtClean="0"/>
              <a:t>Самая многочисленная </a:t>
            </a:r>
            <a:r>
              <a:rPr lang="ru-RU" dirty="0" smtClean="0"/>
              <a:t>– </a:t>
            </a:r>
            <a:r>
              <a:rPr lang="ru-RU" dirty="0" smtClean="0"/>
              <a:t>славянская группа индоевропейской языковой семьи </a:t>
            </a:r>
            <a:r>
              <a:rPr lang="ru-RU" dirty="0" smtClean="0"/>
              <a:t>–   </a:t>
            </a:r>
            <a:r>
              <a:rPr lang="ru-RU" dirty="0" smtClean="0"/>
              <a:t>русские </a:t>
            </a:r>
            <a:r>
              <a:rPr lang="ru-RU" dirty="0" smtClean="0"/>
              <a:t>(74 % </a:t>
            </a:r>
            <a:r>
              <a:rPr lang="ru-RU" dirty="0" smtClean="0"/>
              <a:t>населения</a:t>
            </a:r>
            <a:r>
              <a:rPr lang="ru-RU" dirty="0" smtClean="0"/>
              <a:t>), </a:t>
            </a:r>
            <a:r>
              <a:rPr lang="ru-RU" dirty="0" smtClean="0"/>
              <a:t>украинцы</a:t>
            </a:r>
            <a:r>
              <a:rPr lang="ru-RU" dirty="0" smtClean="0"/>
              <a:t>, </a:t>
            </a:r>
            <a:r>
              <a:rPr lang="ru-RU" dirty="0" smtClean="0"/>
              <a:t>белорусы</a:t>
            </a:r>
            <a:r>
              <a:rPr lang="ru-RU" dirty="0" smtClean="0"/>
              <a:t>. </a:t>
            </a:r>
            <a:r>
              <a:rPr lang="ru-RU" dirty="0" smtClean="0"/>
              <a:t>Доля русских почти повсеместно превышает </a:t>
            </a:r>
            <a:r>
              <a:rPr lang="ru-RU" dirty="0" smtClean="0"/>
              <a:t>50 %, и </a:t>
            </a:r>
            <a:r>
              <a:rPr lang="ru-RU" dirty="0" smtClean="0"/>
              <a:t>только </a:t>
            </a:r>
            <a:r>
              <a:rPr lang="ru-RU" dirty="0" smtClean="0"/>
              <a:t>в </a:t>
            </a:r>
            <a:r>
              <a:rPr lang="ru-RU" dirty="0" err="1" smtClean="0"/>
              <a:t>Абдулинском</a:t>
            </a:r>
            <a:r>
              <a:rPr lang="ru-RU" dirty="0" smtClean="0"/>
              <a:t>, </a:t>
            </a:r>
            <a:r>
              <a:rPr lang="ru-RU" dirty="0" err="1" smtClean="0"/>
              <a:t>Асекеевском</a:t>
            </a:r>
            <a:r>
              <a:rPr lang="ru-RU" dirty="0" smtClean="0"/>
              <a:t>, </a:t>
            </a:r>
            <a:r>
              <a:rPr lang="ru-RU" dirty="0" smtClean="0"/>
              <a:t>Домбаровском </a:t>
            </a:r>
            <a:r>
              <a:rPr lang="ru-RU" dirty="0" smtClean="0"/>
              <a:t>и </a:t>
            </a:r>
            <a:r>
              <a:rPr lang="ru-RU" dirty="0" err="1" smtClean="0"/>
              <a:t>Ясненском</a:t>
            </a:r>
            <a:r>
              <a:rPr lang="ru-RU" dirty="0" smtClean="0"/>
              <a:t> районах </a:t>
            </a:r>
            <a:r>
              <a:rPr lang="ru-RU" dirty="0" smtClean="0"/>
              <a:t>она </a:t>
            </a:r>
            <a:r>
              <a:rPr lang="ru-RU" dirty="0" smtClean="0"/>
              <a:t>ниже </a:t>
            </a:r>
            <a:r>
              <a:rPr lang="ru-RU" dirty="0" smtClean="0"/>
              <a:t>40 %.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3370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305800" cy="1143000"/>
          </a:xfrm>
        </p:spPr>
        <p:txBody>
          <a:bodyPr/>
          <a:lstStyle/>
          <a:p>
            <a:r>
              <a:rPr lang="ru-RU" dirty="0" smtClean="0"/>
              <a:t>Историческое ядро русского населения составляло казачество</a:t>
            </a:r>
            <a:r>
              <a:rPr lang="ru-RU" dirty="0" smtClean="0"/>
              <a:t>, </a:t>
            </a:r>
            <a:r>
              <a:rPr lang="ru-RU" dirty="0" smtClean="0"/>
              <a:t>селившееся издавна </a:t>
            </a:r>
            <a:r>
              <a:rPr lang="ru-RU" dirty="0" smtClean="0"/>
              <a:t>в </a:t>
            </a:r>
            <a:r>
              <a:rPr lang="ru-RU" dirty="0" err="1" smtClean="0"/>
              <a:t>Илекском</a:t>
            </a:r>
            <a:r>
              <a:rPr lang="ru-RU" dirty="0" smtClean="0"/>
              <a:t>, </a:t>
            </a:r>
            <a:r>
              <a:rPr lang="ru-RU" dirty="0" smtClean="0"/>
              <a:t>Оренбургском</a:t>
            </a:r>
            <a:r>
              <a:rPr lang="ru-RU" dirty="0" smtClean="0"/>
              <a:t>, </a:t>
            </a:r>
            <a:r>
              <a:rPr lang="ru-RU" dirty="0" err="1" smtClean="0"/>
              <a:t>Сакмарском</a:t>
            </a:r>
            <a:r>
              <a:rPr lang="ru-RU" dirty="0" smtClean="0"/>
              <a:t>, </a:t>
            </a:r>
            <a:r>
              <a:rPr lang="ru-RU" dirty="0" smtClean="0"/>
              <a:t>Соль-Илецком </a:t>
            </a:r>
            <a:r>
              <a:rPr lang="ru-RU" dirty="0" smtClean="0"/>
              <a:t>и </a:t>
            </a:r>
            <a:r>
              <a:rPr lang="ru-RU" dirty="0" smtClean="0"/>
              <a:t>некоторых других районах области</a:t>
            </a:r>
            <a:r>
              <a:rPr lang="ru-RU" dirty="0" smtClean="0"/>
              <a:t>. </a:t>
            </a:r>
            <a:r>
              <a:rPr lang="ru-RU" dirty="0" smtClean="0"/>
              <a:t>Казачье войско состояло </a:t>
            </a:r>
            <a:r>
              <a:rPr lang="ru-RU" dirty="0" smtClean="0"/>
              <a:t>не </a:t>
            </a:r>
            <a:r>
              <a:rPr lang="ru-RU" dirty="0" smtClean="0"/>
              <a:t>только </a:t>
            </a:r>
            <a:r>
              <a:rPr lang="ru-RU" dirty="0" smtClean="0"/>
              <a:t>из </a:t>
            </a:r>
            <a:r>
              <a:rPr lang="ru-RU" dirty="0" smtClean="0"/>
              <a:t>русских</a:t>
            </a:r>
            <a:r>
              <a:rPr lang="ru-RU" dirty="0" smtClean="0"/>
              <a:t>, но они </a:t>
            </a:r>
            <a:r>
              <a:rPr lang="ru-RU" dirty="0" smtClean="0"/>
              <a:t>составляли </a:t>
            </a:r>
            <a:r>
              <a:rPr lang="ru-RU" dirty="0" smtClean="0"/>
              <a:t>его </a:t>
            </a:r>
            <a:r>
              <a:rPr lang="ru-RU" dirty="0" smtClean="0"/>
              <a:t>основу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 </a:t>
            </a:r>
            <a:r>
              <a:rPr lang="ru-RU" dirty="0" smtClean="0"/>
              <a:t>других народов индоевропейской языковой семьи </a:t>
            </a:r>
            <a:r>
              <a:rPr lang="ru-RU" dirty="0" smtClean="0"/>
              <a:t>на </a:t>
            </a:r>
            <a:r>
              <a:rPr lang="ru-RU" dirty="0" smtClean="0"/>
              <a:t>территории области проживают немцы </a:t>
            </a:r>
            <a:r>
              <a:rPr lang="ru-RU" dirty="0" smtClean="0"/>
              <a:t>– </a:t>
            </a:r>
            <a:r>
              <a:rPr lang="ru-RU" dirty="0" smtClean="0"/>
              <a:t>представители  германской  группы</a:t>
            </a:r>
            <a:r>
              <a:rPr lang="ru-RU" dirty="0" smtClean="0"/>
              <a:t>,  </a:t>
            </a:r>
            <a:r>
              <a:rPr lang="ru-RU" dirty="0" smtClean="0"/>
              <a:t>таджики</a:t>
            </a:r>
            <a:r>
              <a:rPr lang="ru-RU" dirty="0" smtClean="0"/>
              <a:t>,  </a:t>
            </a:r>
            <a:r>
              <a:rPr lang="ru-RU" dirty="0" smtClean="0"/>
              <a:t>цыгане</a:t>
            </a:r>
            <a:r>
              <a:rPr lang="ru-RU" dirty="0" smtClean="0"/>
              <a:t>,  </a:t>
            </a:r>
            <a:r>
              <a:rPr lang="ru-RU" dirty="0" smtClean="0"/>
              <a:t>армяне</a:t>
            </a:r>
            <a:r>
              <a:rPr lang="ru-RU" dirty="0" smtClean="0"/>
              <a:t>. </a:t>
            </a:r>
            <a:r>
              <a:rPr lang="ru-RU" dirty="0" smtClean="0"/>
              <a:t>Значительная </a:t>
            </a:r>
            <a:r>
              <a:rPr lang="ru-RU" dirty="0" smtClean="0"/>
              <a:t>часть </a:t>
            </a:r>
            <a:r>
              <a:rPr lang="ru-RU" dirty="0" smtClean="0"/>
              <a:t>немцев </a:t>
            </a:r>
            <a:r>
              <a:rPr lang="ru-RU" dirty="0" smtClean="0"/>
              <a:t>в 90-е </a:t>
            </a:r>
            <a:r>
              <a:rPr lang="ru-RU" dirty="0" smtClean="0"/>
              <a:t>годы эмигрировала</a:t>
            </a:r>
            <a:r>
              <a:rPr lang="ru-RU" dirty="0" smtClean="0"/>
              <a:t>. </a:t>
            </a:r>
            <a:r>
              <a:rPr lang="ru-RU" dirty="0" smtClean="0"/>
              <a:t>Выезжают </a:t>
            </a:r>
            <a:r>
              <a:rPr lang="ru-RU" dirty="0" smtClean="0"/>
              <a:t>на </a:t>
            </a:r>
            <a:r>
              <a:rPr lang="ru-RU" dirty="0" smtClean="0"/>
              <a:t>историческую родину </a:t>
            </a:r>
            <a:r>
              <a:rPr lang="ru-RU" dirty="0" smtClean="0"/>
              <a:t>и </a:t>
            </a:r>
            <a:r>
              <a:rPr lang="ru-RU" dirty="0" smtClean="0"/>
              <a:t>евреи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Проживают </a:t>
            </a:r>
            <a:r>
              <a:rPr lang="ru-RU" dirty="0" smtClean="0"/>
              <a:t>в </a:t>
            </a:r>
            <a:r>
              <a:rPr lang="ru-RU" dirty="0" smtClean="0"/>
              <a:t>области </a:t>
            </a:r>
            <a:r>
              <a:rPr lang="ru-RU" dirty="0" smtClean="0"/>
              <a:t>и </a:t>
            </a:r>
            <a:r>
              <a:rPr lang="ru-RU" dirty="0" smtClean="0"/>
              <a:t>представители тюркской группы алтайской языковой семьи</a:t>
            </a:r>
            <a:r>
              <a:rPr lang="ru-RU" dirty="0" smtClean="0"/>
              <a:t>. </a:t>
            </a:r>
            <a:r>
              <a:rPr lang="ru-RU" dirty="0" smtClean="0"/>
              <a:t>Самые многочисленные </a:t>
            </a:r>
            <a:r>
              <a:rPr lang="ru-RU" dirty="0" smtClean="0"/>
              <a:t>из них – </a:t>
            </a:r>
            <a:r>
              <a:rPr lang="ru-RU" dirty="0" smtClean="0"/>
              <a:t>татары </a:t>
            </a:r>
            <a:r>
              <a:rPr lang="ru-RU" dirty="0" smtClean="0"/>
              <a:t>– это </a:t>
            </a:r>
            <a:r>
              <a:rPr lang="ru-RU" dirty="0" smtClean="0"/>
              <a:t>второй </a:t>
            </a:r>
            <a:r>
              <a:rPr lang="ru-RU" dirty="0" smtClean="0"/>
              <a:t>по    </a:t>
            </a:r>
            <a:r>
              <a:rPr lang="ru-RU" dirty="0" smtClean="0"/>
              <a:t>численности народ Оренбуржья</a:t>
            </a:r>
            <a:r>
              <a:rPr lang="ru-RU" dirty="0" smtClean="0"/>
              <a:t>, </a:t>
            </a:r>
            <a:r>
              <a:rPr lang="ru-RU" dirty="0" smtClean="0"/>
              <a:t>составляющий около </a:t>
            </a:r>
            <a:r>
              <a:rPr lang="ru-RU" dirty="0" smtClean="0"/>
              <a:t>8 % </a:t>
            </a:r>
            <a:r>
              <a:rPr lang="ru-RU" dirty="0" smtClean="0"/>
              <a:t>населения</a:t>
            </a:r>
            <a:r>
              <a:rPr lang="ru-RU" dirty="0" smtClean="0"/>
              <a:t>. Они  </a:t>
            </a:r>
            <a:r>
              <a:rPr lang="ru-RU" dirty="0" smtClean="0"/>
              <a:t>проживают </a:t>
            </a:r>
            <a:r>
              <a:rPr lang="ru-RU" dirty="0" smtClean="0"/>
              <a:t>во всех </a:t>
            </a:r>
            <a:r>
              <a:rPr lang="ru-RU" dirty="0" smtClean="0"/>
              <a:t>районах </a:t>
            </a:r>
            <a:r>
              <a:rPr lang="ru-RU" dirty="0" smtClean="0"/>
              <a:t>и </a:t>
            </a:r>
            <a:r>
              <a:rPr lang="ru-RU" dirty="0" smtClean="0"/>
              <a:t>городах области</a:t>
            </a:r>
            <a:r>
              <a:rPr lang="ru-RU" dirty="0" smtClean="0"/>
              <a:t>, но </a:t>
            </a:r>
            <a:r>
              <a:rPr lang="ru-RU" dirty="0" smtClean="0"/>
              <a:t>особенно много </a:t>
            </a:r>
            <a:r>
              <a:rPr lang="ru-RU" dirty="0" smtClean="0"/>
              <a:t>их на </a:t>
            </a:r>
            <a:r>
              <a:rPr lang="ru-RU" dirty="0" smtClean="0"/>
              <a:t>северо-западе области</a:t>
            </a:r>
            <a:r>
              <a:rPr lang="ru-RU" dirty="0" smtClean="0"/>
              <a:t>, в </a:t>
            </a:r>
            <a:r>
              <a:rPr lang="ru-RU" dirty="0" smtClean="0"/>
              <a:t>близких </a:t>
            </a:r>
            <a:r>
              <a:rPr lang="ru-RU" dirty="0" smtClean="0"/>
              <a:t>к </a:t>
            </a:r>
            <a:r>
              <a:rPr lang="ru-RU" dirty="0" smtClean="0"/>
              <a:t>Татарстану районах</a:t>
            </a:r>
            <a:r>
              <a:rPr lang="ru-RU" dirty="0" smtClean="0"/>
              <a:t>, а </a:t>
            </a:r>
            <a:r>
              <a:rPr lang="ru-RU" dirty="0" smtClean="0"/>
              <a:t>также </a:t>
            </a:r>
            <a:r>
              <a:rPr lang="ru-RU" dirty="0" smtClean="0"/>
              <a:t>вдоль </a:t>
            </a:r>
            <a:r>
              <a:rPr lang="ru-RU" dirty="0" smtClean="0"/>
              <a:t>среднего течения </a:t>
            </a:r>
            <a:r>
              <a:rPr lang="ru-RU" dirty="0" smtClean="0"/>
              <a:t>р. Урал.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602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05800" cy="1143000"/>
          </a:xfrm>
        </p:spPr>
        <p:txBody>
          <a:bodyPr/>
          <a:lstStyle/>
          <a:p>
            <a:r>
              <a:rPr lang="ru-RU" sz="2400" dirty="0" smtClean="0"/>
              <a:t>Третий </a:t>
            </a:r>
            <a:r>
              <a:rPr lang="ru-RU" sz="2400" dirty="0" smtClean="0"/>
              <a:t>по численности народ – казахи, которые задолго до прихода русских проживали в приграничных районах. В постсоветское время доля казахов в этих районах выросла, что связано с более высокой рождаемостью казахского населения и с иммиграцией казахов в 1990-е гг. </a:t>
            </a:r>
            <a:r>
              <a:rPr lang="ru-RU" sz="2400" dirty="0" smtClean="0"/>
              <a:t>Доля казахов </a:t>
            </a:r>
            <a:r>
              <a:rPr lang="ru-RU" sz="2400" dirty="0" smtClean="0"/>
              <a:t>–  </a:t>
            </a:r>
            <a:r>
              <a:rPr lang="ru-RU" sz="2400" dirty="0" smtClean="0"/>
              <a:t>около </a:t>
            </a:r>
            <a:r>
              <a:rPr lang="ru-RU" sz="2400" dirty="0" smtClean="0"/>
              <a:t>6 %. </a:t>
            </a:r>
            <a:r>
              <a:rPr lang="ru-RU" sz="2400" dirty="0" smtClean="0"/>
              <a:t>Основная </a:t>
            </a:r>
            <a:r>
              <a:rPr lang="ru-RU" sz="2400" dirty="0" smtClean="0"/>
              <a:t>их часть </a:t>
            </a:r>
            <a:r>
              <a:rPr lang="ru-RU" sz="2400" dirty="0" smtClean="0"/>
              <a:t>проживает </a:t>
            </a:r>
            <a:r>
              <a:rPr lang="ru-RU" sz="2400" dirty="0" smtClean="0"/>
              <a:t>в </a:t>
            </a:r>
            <a:r>
              <a:rPr lang="ru-RU" sz="2400" dirty="0" smtClean="0"/>
              <a:t>районах</a:t>
            </a:r>
            <a:r>
              <a:rPr lang="ru-RU" sz="2400" dirty="0" smtClean="0"/>
              <a:t>, </a:t>
            </a:r>
            <a:r>
              <a:rPr lang="ru-RU" sz="2400" dirty="0" smtClean="0"/>
              <a:t>граничащих </a:t>
            </a:r>
            <a:r>
              <a:rPr lang="ru-RU" sz="2400" dirty="0" smtClean="0"/>
              <a:t>с </a:t>
            </a:r>
            <a:r>
              <a:rPr lang="ru-RU" sz="2400" dirty="0" smtClean="0"/>
              <a:t>Казахстаном</a:t>
            </a:r>
            <a:r>
              <a:rPr lang="ru-RU" sz="2400" dirty="0" smtClean="0"/>
              <a:t>, а в </a:t>
            </a:r>
            <a:r>
              <a:rPr lang="ru-RU" sz="2400" dirty="0" err="1" smtClean="0"/>
              <a:t>Ясненском</a:t>
            </a:r>
            <a:r>
              <a:rPr lang="ru-RU" sz="2400" dirty="0" smtClean="0"/>
              <a:t>  </a:t>
            </a:r>
            <a:r>
              <a:rPr lang="ru-RU" sz="2400" dirty="0" smtClean="0"/>
              <a:t>и  </a:t>
            </a:r>
            <a:r>
              <a:rPr lang="ru-RU" sz="2400" dirty="0" smtClean="0"/>
              <a:t>Домбаровском районах казахи являются самым многочисленным народом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Башкиры являются коренными жителями Оренбургской области и проживают во всех районах, особенно велика доля башкир в Красногвардейском (более 20 %), </a:t>
            </a:r>
            <a:r>
              <a:rPr lang="ru-RU" sz="2400" dirty="0" err="1" smtClean="0"/>
              <a:t>Гайском</a:t>
            </a:r>
            <a:r>
              <a:rPr lang="ru-RU" sz="2400" dirty="0" smtClean="0"/>
              <a:t> (более 15 %), </a:t>
            </a:r>
            <a:r>
              <a:rPr lang="ru-RU" sz="2400" dirty="0" err="1" smtClean="0"/>
              <a:t>Саракташском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Кувандыкском</a:t>
            </a:r>
            <a:r>
              <a:rPr lang="ru-RU" sz="2400" dirty="0" smtClean="0"/>
              <a:t> районах.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96280" cy="594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595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Этнографический обзор расселения народов Оренбургского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polz</dc:creator>
  <cp:lastModifiedBy>polz</cp:lastModifiedBy>
  <cp:revision>8</cp:revision>
  <dcterms:created xsi:type="dcterms:W3CDTF">2021-01-16T08:24:09Z</dcterms:created>
  <dcterms:modified xsi:type="dcterms:W3CDTF">2023-08-25T05:15:07Z</dcterms:modified>
</cp:coreProperties>
</file>