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87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85" r:id="rId23"/>
    <p:sldId id="266" r:id="rId24"/>
    <p:sldId id="286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1309" y="-6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3F72D-E315-4FB5-947D-A4D3D43E6677}" type="datetimeFigureOut">
              <a:rPr lang="ru-RU" smtClean="0"/>
              <a:pPr/>
              <a:t>07.06.2023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AC654-0D53-49BC-AD23-69A13EEE5F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3F72D-E315-4FB5-947D-A4D3D43E6677}" type="datetimeFigureOut">
              <a:rPr lang="ru-RU" smtClean="0"/>
              <a:pPr/>
              <a:t>07.06.2023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AC654-0D53-49BC-AD23-69A13EEE5F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3F72D-E315-4FB5-947D-A4D3D43E6677}" type="datetimeFigureOut">
              <a:rPr lang="ru-RU" smtClean="0"/>
              <a:pPr/>
              <a:t>07.06.2023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AC654-0D53-49BC-AD23-69A13EEE5F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3F72D-E315-4FB5-947D-A4D3D43E6677}" type="datetimeFigureOut">
              <a:rPr lang="ru-RU" smtClean="0"/>
              <a:pPr/>
              <a:t>07.06.2023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AC654-0D53-49BC-AD23-69A13EEE5F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3F72D-E315-4FB5-947D-A4D3D43E6677}" type="datetimeFigureOut">
              <a:rPr lang="ru-RU" smtClean="0"/>
              <a:pPr/>
              <a:t>07.06.2023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AC654-0D53-49BC-AD23-69A13EEE5F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3F72D-E315-4FB5-947D-A4D3D43E6677}" type="datetimeFigureOut">
              <a:rPr lang="ru-RU" smtClean="0"/>
              <a:pPr/>
              <a:t>07.06.2023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AC654-0D53-49BC-AD23-69A13EEE5F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3F72D-E315-4FB5-947D-A4D3D43E6677}" type="datetimeFigureOut">
              <a:rPr lang="ru-RU" smtClean="0"/>
              <a:pPr/>
              <a:t>07.06.2023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AC654-0D53-49BC-AD23-69A13EEE5F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3F72D-E315-4FB5-947D-A4D3D43E6677}" type="datetimeFigureOut">
              <a:rPr lang="ru-RU" smtClean="0"/>
              <a:pPr/>
              <a:t>07.06.2023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AC654-0D53-49BC-AD23-69A13EEE5F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3F72D-E315-4FB5-947D-A4D3D43E6677}" type="datetimeFigureOut">
              <a:rPr lang="ru-RU" smtClean="0"/>
              <a:pPr/>
              <a:t>07.06.2023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AC654-0D53-49BC-AD23-69A13EEE5F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3F72D-E315-4FB5-947D-A4D3D43E6677}" type="datetimeFigureOut">
              <a:rPr lang="ru-RU" smtClean="0"/>
              <a:pPr/>
              <a:t>07.06.2023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AC654-0D53-49BC-AD23-69A13EEE5F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3F72D-E315-4FB5-947D-A4D3D43E6677}" type="datetimeFigureOut">
              <a:rPr lang="ru-RU" smtClean="0"/>
              <a:pPr/>
              <a:t>07.06.2023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A1AC654-0D53-49BC-AD23-69A13EEE5F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CF3F72D-E315-4FB5-947D-A4D3D43E6677}" type="datetimeFigureOut">
              <a:rPr lang="ru-RU" smtClean="0"/>
              <a:pPr/>
              <a:t>07.06.2023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A1AC654-0D53-49BC-AD23-69A13EEE5FC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3914788"/>
          </a:xfrm>
        </p:spPr>
        <p:txBody>
          <a:bodyPr>
            <a:noAutofit/>
          </a:bodyPr>
          <a:lstStyle/>
          <a:p>
            <a:pPr algn="ctr"/>
            <a:r>
              <a:rPr lang="ru-RU" sz="7200" dirty="0" smtClean="0"/>
              <a:t>ОФЕНИ</a:t>
            </a:r>
            <a:br>
              <a:rPr lang="ru-RU" sz="7200" dirty="0" smtClean="0"/>
            </a:br>
            <a:r>
              <a:rPr lang="ru-RU" sz="7200" dirty="0" smtClean="0"/>
              <a:t>странствующие торговцы</a:t>
            </a:r>
            <a:endParaRPr lang="ru-RU" sz="7200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500042"/>
            <a:ext cx="7358114" cy="6137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448629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Есть довольно интересная гипотеза о происхождении офеней. В раннем средневековье, когда в русские земли стали активно проникать греки, занимающиеся преимущественно торговлей они сформировали свой особый тайный, "не для чужих ушей" язык. Называли они себя афинянами, отсюда и название языка их "офеня" или "феня". В позднем средневековье эта социальная группа почти полностью уже состояла из этнических русских и потомков </a:t>
            </a:r>
            <a:r>
              <a:rPr lang="ru-RU" sz="2800" dirty="0" err="1" smtClean="0"/>
              <a:t>угро-фирских</a:t>
            </a:r>
            <a:r>
              <a:rPr lang="ru-RU" sz="2800" dirty="0" smtClean="0"/>
              <a:t> племён меря, мари, мурома, эрзя.</a:t>
            </a:r>
            <a:br>
              <a:rPr lang="ru-RU" sz="2800" dirty="0" smtClean="0"/>
            </a:br>
            <a:endParaRPr lang="ru-RU" sz="28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214422"/>
            <a:ext cx="7851648" cy="450059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Сохранив офеню и они дополнили её </a:t>
            </a:r>
            <a:r>
              <a:rPr lang="ru-RU" sz="2800" dirty="0" err="1" smtClean="0"/>
              <a:t>угрофинскими</a:t>
            </a:r>
            <a:r>
              <a:rPr lang="ru-RU" sz="2800" dirty="0" smtClean="0"/>
              <a:t> </a:t>
            </a:r>
            <a:r>
              <a:rPr lang="ru-RU" sz="2800" dirty="0" smtClean="0"/>
              <a:t>словами и русской морфологией.</a:t>
            </a:r>
            <a:br>
              <a:rPr lang="ru-RU" sz="2800" dirty="0" smtClean="0"/>
            </a:br>
            <a:r>
              <a:rPr lang="ru-RU" sz="2800" dirty="0" smtClean="0"/>
              <a:t>  Версии «заморского» происхождения офеней имеют свои недостатки. Во-первых, какова была вероятность того, что пришлые на Руси люди сумели за короткий период (век-полтора) стать такой многочисленной и организованной структурой, которую офени представляли на протяжении нескольких столетий? Вероятность, очевидно, невелика. </a:t>
            </a:r>
            <a:endParaRPr lang="ru-RU" sz="28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8501122" cy="6304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455773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Каким бы многолюдным ни было переселение греков или евреев, оно не смогло бы сформировать целую «касту», со своим языком и сложившимися цеховыми традициями. На версии внутреннего происхождения офеней есть смысл остановиться подробнее.</a:t>
            </a:r>
            <a:br>
              <a:rPr lang="ru-RU" sz="2800" dirty="0" smtClean="0"/>
            </a:br>
            <a:r>
              <a:rPr lang="ru-RU" sz="2800" dirty="0" smtClean="0"/>
              <a:t>  Существует теория, по которой и офени и скоморохи изначально были жрецами языческого бога Трояна. Культ Трояна существовал на Руси в дохристианскую и даже в </a:t>
            </a:r>
            <a:r>
              <a:rPr lang="ru-RU" sz="2800" dirty="0" err="1" smtClean="0"/>
              <a:t>доперуновскую</a:t>
            </a:r>
            <a:r>
              <a:rPr lang="ru-RU" sz="2800" dirty="0" smtClean="0"/>
              <a:t> эпоху. Троян был триединым божеством, соединением мужского, женского и общего начала. </a:t>
            </a:r>
            <a:endParaRPr lang="ru-RU" sz="28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420054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В христианской культуре триада трансформируется в почитание Троицы. Одно из прозваний офеней, </a:t>
            </a:r>
            <a:r>
              <a:rPr lang="ru-RU" sz="2800" dirty="0" err="1" smtClean="0"/>
              <a:t>мазыки</a:t>
            </a:r>
            <a:r>
              <a:rPr lang="ru-RU" sz="2800" dirty="0" smtClean="0"/>
              <a:t>, недвусмысленно говорит о том, что офени были сопричастны музыкальной культуре, были своеобразными бродячими музыкантами, русскими трубадурами. Налицо общность со скоморохами, которые сопровождали свои представления музыкальным аккомпанементом.</a:t>
            </a:r>
            <a:endParaRPr lang="ru-RU" sz="28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455773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Среди разновидностей офени известны и более узкие профессиональные языки, например </a:t>
            </a:r>
            <a:r>
              <a:rPr lang="ru-RU" sz="2800" dirty="0" err="1" smtClean="0"/>
              <a:t>Галивонский</a:t>
            </a:r>
            <a:r>
              <a:rPr lang="ru-RU" sz="2800" dirty="0" smtClean="0"/>
              <a:t> алеман, язык галичских рыбаков. Из этого языка в обиход современных костромичей пришли такие слова как "филонить" - бездельничать, "косарь" - тысяча, "</a:t>
            </a:r>
            <a:r>
              <a:rPr lang="ru-RU" sz="2800" dirty="0" err="1" smtClean="0"/>
              <a:t>харя</a:t>
            </a:r>
            <a:r>
              <a:rPr lang="ru-RU" sz="2800" dirty="0" smtClean="0"/>
              <a:t>" - лицо, "баш" - мелкая разменная монета, "</a:t>
            </a:r>
            <a:r>
              <a:rPr lang="ru-RU" sz="2800" dirty="0" err="1" smtClean="0"/>
              <a:t>чирик</a:t>
            </a:r>
            <a:r>
              <a:rPr lang="ru-RU" sz="2800" dirty="0" smtClean="0"/>
              <a:t>" - десять копеек, "в доску" - совсем, "</a:t>
            </a:r>
            <a:r>
              <a:rPr lang="ru-RU" sz="2800" dirty="0" err="1" smtClean="0"/>
              <a:t>клёвый</a:t>
            </a:r>
            <a:r>
              <a:rPr lang="ru-RU" sz="2800" dirty="0" smtClean="0"/>
              <a:t>" - хороший, "липовый" - фальшивый, "</a:t>
            </a:r>
            <a:r>
              <a:rPr lang="ru-RU" sz="2800" dirty="0" err="1" smtClean="0"/>
              <a:t>хавать</a:t>
            </a:r>
            <a:r>
              <a:rPr lang="ru-RU" sz="2800" dirty="0" smtClean="0"/>
              <a:t>" - есть и т.д.</a:t>
            </a:r>
            <a:endParaRPr lang="ru-RU" sz="2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42852"/>
            <a:ext cx="7221943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455773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 Ф. Глинка в 1816 году приводит некоторые слова офенского языка:</a:t>
            </a:r>
            <a:br>
              <a:rPr lang="ru-RU" sz="2800" dirty="0" smtClean="0"/>
            </a:br>
            <a:r>
              <a:rPr lang="ru-RU" sz="2800" dirty="0" smtClean="0"/>
              <a:t> </a:t>
            </a:r>
            <a:r>
              <a:rPr lang="ru-RU" sz="2800" dirty="0" err="1" smtClean="0"/>
              <a:t>Лабута</a:t>
            </a:r>
            <a:r>
              <a:rPr lang="ru-RU" sz="2800" dirty="0" smtClean="0"/>
              <a:t> — мужчина.</a:t>
            </a:r>
            <a:br>
              <a:rPr lang="ru-RU" sz="2800" dirty="0" smtClean="0"/>
            </a:br>
            <a:r>
              <a:rPr lang="ru-RU" sz="2800" dirty="0" err="1" smtClean="0"/>
              <a:t>Каривос</a:t>
            </a:r>
            <a:r>
              <a:rPr lang="ru-RU" sz="2800" dirty="0" smtClean="0"/>
              <a:t> — девушка.</a:t>
            </a:r>
            <a:br>
              <a:rPr lang="ru-RU" sz="2800" dirty="0" smtClean="0"/>
            </a:br>
            <a:r>
              <a:rPr lang="ru-RU" sz="2800" dirty="0" err="1" smtClean="0"/>
              <a:t>Котюр</a:t>
            </a:r>
            <a:r>
              <a:rPr lang="ru-RU" sz="2800" dirty="0" smtClean="0"/>
              <a:t> — молодой человек.</a:t>
            </a:r>
            <a:br>
              <a:rPr lang="ru-RU" sz="2800" dirty="0" smtClean="0"/>
            </a:br>
            <a:r>
              <a:rPr lang="ru-RU" sz="2800" dirty="0" err="1" smtClean="0"/>
              <a:t>Крутко</a:t>
            </a:r>
            <a:r>
              <a:rPr lang="ru-RU" sz="2800" dirty="0" smtClean="0"/>
              <a:t> — отец.</a:t>
            </a:r>
            <a:br>
              <a:rPr lang="ru-RU" sz="2800" dirty="0" smtClean="0"/>
            </a:br>
            <a:r>
              <a:rPr lang="ru-RU" sz="2800" dirty="0" err="1" smtClean="0"/>
              <a:t>Мамыса</a:t>
            </a:r>
            <a:r>
              <a:rPr lang="ru-RU" sz="2800" dirty="0" smtClean="0"/>
              <a:t> — мать.</a:t>
            </a:r>
            <a:br>
              <a:rPr lang="ru-RU" sz="2800" dirty="0" smtClean="0"/>
            </a:br>
            <a:r>
              <a:rPr lang="ru-RU" sz="2800" dirty="0" err="1" smtClean="0"/>
              <a:t>Ховрик</a:t>
            </a:r>
            <a:r>
              <a:rPr lang="ru-RU" sz="2800" dirty="0" smtClean="0"/>
              <a:t> — барин.</a:t>
            </a:r>
            <a:br>
              <a:rPr lang="ru-RU" sz="2800" dirty="0" smtClean="0"/>
            </a:br>
            <a:r>
              <a:rPr lang="ru-RU" sz="2800" dirty="0" err="1" smtClean="0"/>
              <a:t>Склавыга</a:t>
            </a:r>
            <a:r>
              <a:rPr lang="ru-RU" sz="2800" dirty="0" smtClean="0"/>
              <a:t> — слуга.</a:t>
            </a:r>
            <a:br>
              <a:rPr lang="ru-RU" sz="2800" dirty="0" smtClean="0"/>
            </a:br>
            <a:r>
              <a:rPr lang="ru-RU" sz="2800" dirty="0" err="1" smtClean="0"/>
              <a:t>Тибас</a:t>
            </a:r>
            <a:r>
              <a:rPr lang="ru-RU" sz="2800" dirty="0" smtClean="0"/>
              <a:t> — вор.</a:t>
            </a:r>
            <a:br>
              <a:rPr lang="ru-RU" sz="2800" dirty="0" smtClean="0"/>
            </a:br>
            <a:endParaRPr lang="ru-RU" sz="2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071546"/>
            <a:ext cx="7851648" cy="5143536"/>
          </a:xfrm>
        </p:spPr>
        <p:txBody>
          <a:bodyPr>
            <a:normAutofit/>
          </a:bodyPr>
          <a:lstStyle/>
          <a:p>
            <a:pPr algn="ctr"/>
            <a:r>
              <a:rPr lang="ru-RU" sz="2800" dirty="0" err="1" smtClean="0"/>
              <a:t>Елма́нский</a:t>
            </a:r>
            <a:r>
              <a:rPr lang="ru-RU" sz="2800" dirty="0" smtClean="0"/>
              <a:t> </a:t>
            </a:r>
            <a:r>
              <a:rPr lang="ru-RU" sz="2800" dirty="0" err="1" smtClean="0"/>
              <a:t>язы́к</a:t>
            </a:r>
            <a:r>
              <a:rPr lang="ru-RU" sz="2800" dirty="0" smtClean="0"/>
              <a:t>, или </a:t>
            </a:r>
            <a:r>
              <a:rPr lang="ru-RU" sz="2800" dirty="0" err="1" smtClean="0"/>
              <a:t>галиво́нский</a:t>
            </a:r>
            <a:r>
              <a:rPr lang="ru-RU" sz="2800" dirty="0" smtClean="0"/>
              <a:t> </a:t>
            </a:r>
            <a:r>
              <a:rPr lang="ru-RU" sz="2800" dirty="0" err="1" smtClean="0"/>
              <a:t>алема́н</a:t>
            </a:r>
            <a:r>
              <a:rPr lang="ru-RU" sz="2800" dirty="0" smtClean="0"/>
              <a:t>, — разновидность офенского языка, которая существовала в городе Галич Костромской губернии.</a:t>
            </a:r>
            <a:br>
              <a:rPr lang="ru-RU" sz="2800" dirty="0" smtClean="0"/>
            </a:br>
            <a:r>
              <a:rPr lang="ru-RU" sz="2800" dirty="0" err="1" smtClean="0"/>
              <a:t>Галивон</a:t>
            </a:r>
            <a:r>
              <a:rPr lang="ru-RU" sz="2800" dirty="0" smtClean="0"/>
              <a:t> — тайное офенское имя города Галич. Алеманы — неправильно взятое во множественном числе и искажённое офенское слово «</a:t>
            </a:r>
            <a:r>
              <a:rPr lang="ru-RU" sz="2800" dirty="0" err="1" smtClean="0"/>
              <a:t>ялман</a:t>
            </a:r>
            <a:r>
              <a:rPr lang="ru-RU" sz="2800" dirty="0" smtClean="0"/>
              <a:t>» — «язык» (речь). Активно использовался до начала XX века как профессиональный язык местных рыбаков.</a:t>
            </a:r>
            <a:br>
              <a:rPr lang="ru-RU" sz="2800" dirty="0" smtClean="0"/>
            </a:br>
            <a:r>
              <a:rPr lang="ru-RU" sz="2800" dirty="0" smtClean="0"/>
              <a:t>Галичское озеро </a:t>
            </a:r>
            <a:r>
              <a:rPr lang="ru-RU" sz="2800" dirty="0" err="1" smtClean="0"/>
              <a:t>по-елмански</a:t>
            </a:r>
            <a:r>
              <a:rPr lang="ru-RU" sz="2800" dirty="0" smtClean="0"/>
              <a:t> называлось «Нерон».</a:t>
            </a:r>
            <a:endParaRPr lang="ru-RU" sz="28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714356"/>
            <a:ext cx="7851648" cy="542928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На Руси офенями называли бродячих торговцев, которые продавали в деревнях самые разные мелочи: книги, лубочные картинки, ткани и прочее. Офенями часто становились «по семейной традиции», и у таких предпринимателей сложилось свое общество, кодекс и даже особый сленг — </a:t>
            </a:r>
            <a:r>
              <a:rPr lang="ru-RU" sz="2800" dirty="0" smtClean="0"/>
              <a:t>офеня</a:t>
            </a:r>
            <a:r>
              <a:rPr lang="ru-RU" sz="2800" dirty="0" smtClean="0"/>
              <a:t>. Пословица «Кто не работает — тот не ест» на их наречии звучала так: «</a:t>
            </a:r>
            <a:r>
              <a:rPr lang="ru-RU" sz="2800" dirty="0" err="1" smtClean="0"/>
              <a:t>Кчон</a:t>
            </a:r>
            <a:r>
              <a:rPr lang="ru-RU" sz="2800" dirty="0" smtClean="0"/>
              <a:t> не </a:t>
            </a:r>
            <a:r>
              <a:rPr lang="ru-RU" sz="2800" dirty="0" err="1" smtClean="0"/>
              <a:t>мастырит</a:t>
            </a:r>
            <a:r>
              <a:rPr lang="ru-RU" sz="2800" dirty="0" smtClean="0"/>
              <a:t>, тот не </a:t>
            </a:r>
            <a:r>
              <a:rPr lang="ru-RU" sz="2800" dirty="0" err="1" smtClean="0"/>
              <a:t>бряет</a:t>
            </a:r>
            <a:r>
              <a:rPr lang="ru-RU" sz="2800" dirty="0" smtClean="0"/>
              <a:t>».</a:t>
            </a:r>
            <a:br>
              <a:rPr lang="ru-RU" sz="2800" dirty="0" smtClean="0"/>
            </a:br>
            <a:r>
              <a:rPr lang="ru-RU" sz="2800" dirty="0" smtClean="0"/>
              <a:t>  У офеней, для общения между собой, развился особый условный язык (офеня), сами офени называли себя </a:t>
            </a:r>
            <a:r>
              <a:rPr lang="ru-RU" sz="2800" dirty="0" err="1" smtClean="0"/>
              <a:t>масыками</a:t>
            </a:r>
            <a:r>
              <a:rPr lang="ru-RU" sz="2800" dirty="0" smtClean="0"/>
              <a:t> и </a:t>
            </a:r>
            <a:r>
              <a:rPr lang="ru-RU" sz="2800" dirty="0" err="1" smtClean="0"/>
              <a:t>обзетильниками</a:t>
            </a:r>
            <a:r>
              <a:rPr lang="ru-RU" sz="2800" dirty="0" smtClean="0"/>
              <a:t>. </a:t>
            </a:r>
            <a:endParaRPr lang="ru-RU" sz="2800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000108"/>
            <a:ext cx="7851648" cy="5214974"/>
          </a:xfrm>
        </p:spPr>
        <p:txBody>
          <a:bodyPr>
            <a:normAutofit/>
          </a:bodyPr>
          <a:lstStyle/>
          <a:p>
            <a:pPr algn="ctr"/>
            <a:r>
              <a:rPr lang="ru-RU" sz="2800" dirty="0" err="1" smtClean="0"/>
              <a:t>Елманский</a:t>
            </a:r>
            <a:r>
              <a:rPr lang="ru-RU" sz="2800" dirty="0" smtClean="0"/>
              <a:t> язык не являлся диалектом </a:t>
            </a:r>
            <a:r>
              <a:rPr lang="ru-RU" sz="2800" dirty="0" err="1" smtClean="0"/>
              <a:t>мерянского</a:t>
            </a:r>
            <a:r>
              <a:rPr lang="ru-RU" sz="2800" dirty="0" smtClean="0"/>
              <a:t> (марийского) языка, а лишь содержал небольшое количество лексики и грамматических принципов, а также происхождение названия «</a:t>
            </a:r>
            <a:r>
              <a:rPr lang="ru-RU" sz="2800" dirty="0" err="1" smtClean="0"/>
              <a:t>елман</a:t>
            </a:r>
            <a:r>
              <a:rPr lang="ru-RU" sz="2800" dirty="0" smtClean="0"/>
              <a:t>» («алеман») от </a:t>
            </a:r>
            <a:r>
              <a:rPr lang="ru-RU" sz="2800" dirty="0" err="1" smtClean="0"/>
              <a:t>мар</a:t>
            </a:r>
            <a:r>
              <a:rPr lang="ru-RU" sz="2800" dirty="0" smtClean="0"/>
              <a:t>. </a:t>
            </a:r>
            <a:r>
              <a:rPr lang="ru-RU" sz="2800" dirty="0" err="1" smtClean="0"/>
              <a:t>йылме</a:t>
            </a:r>
            <a:r>
              <a:rPr lang="ru-RU" sz="2800" dirty="0" smtClean="0"/>
              <a:t> — «язык». Числительные галичского </a:t>
            </a:r>
            <a:r>
              <a:rPr lang="ru-RU" sz="2800" dirty="0" err="1" smtClean="0"/>
              <a:t>елмана</a:t>
            </a:r>
            <a:r>
              <a:rPr lang="ru-RU" sz="2800" dirty="0" smtClean="0"/>
              <a:t> чрезвычайно близки к </a:t>
            </a:r>
            <a:r>
              <a:rPr lang="ru-RU" sz="2800" dirty="0" err="1" smtClean="0"/>
              <a:t>марийско-пермским</a:t>
            </a:r>
            <a:r>
              <a:rPr lang="ru-RU" sz="2800" dirty="0" smtClean="0"/>
              <a:t>, причем поздние заимствования следует исключить из-за большой удаленности территории распространения современных пермских языков от Костромской губернии.</a:t>
            </a:r>
            <a:br>
              <a:rPr lang="ru-RU" sz="2800" dirty="0" smtClean="0"/>
            </a:br>
            <a:endParaRPr lang="ru-RU" sz="28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448629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В офенском языке были также и тюркские заимствования, и польские, и марийские. Очень часто офени присоединяли к заимствованному слову понятные русские приставки и суффиксы, и оно получало новое и вместе с тем привычное значение, а вместе с тем было непонятно для непосвящённых.</a:t>
            </a:r>
            <a:br>
              <a:rPr lang="ru-RU" sz="2800" dirty="0" smtClean="0"/>
            </a:br>
            <a:r>
              <a:rPr lang="ru-RU" sz="2800" dirty="0" smtClean="0"/>
              <a:t>Но всё-таки большинство слов в языке офеней нельзя привести к иностранным этимологиям. </a:t>
            </a:r>
            <a:br>
              <a:rPr lang="ru-RU" sz="2800" dirty="0" smtClean="0"/>
            </a:br>
            <a:endParaRPr lang="ru-RU" sz="2800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448629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Некоторые </a:t>
            </a:r>
            <a:r>
              <a:rPr lang="ru-RU" sz="2800" dirty="0" smtClean="0"/>
              <a:t>исследователи считают, что эти слова были выдуманы самими офенями. Более правдоподобным представляется, что в офенской фене переплелись диалектизмы из разных областей России, а этимология этих слов позднее утрачивалась из-за их малого распространения.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441485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На рубеже ХХ века офенский промысел переместился исключительно в сельскую местность, где меньше зависел от конкуренции с купцами, способными везти из столиц в провинцию большие партии книг и открывать книготорговые заведения в городах. Появление в сёлах библиотек и читален при школах также подрывало деятельность офеней к началу XX века.</a:t>
            </a:r>
            <a:endParaRPr lang="ru-RU" sz="28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31289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  </a:t>
            </a:r>
            <a:r>
              <a:rPr lang="ru-RU" sz="3100" dirty="0" smtClean="0"/>
              <a:t>Офенский язык, как и сами офени ушли в прошлое с исчезновением профессии офеней. Появились железные дороги, облегчавшие доставку товара на дальние расстояния, и торговля вразнос на огромных расстояниях перестала быть рентабельной. 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857232"/>
            <a:ext cx="7851648" cy="500066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Происходили практически все офени из весьма ограниченного района – в основном это был </a:t>
            </a:r>
            <a:r>
              <a:rPr lang="ru-RU" sz="2800" dirty="0" err="1" smtClean="0"/>
              <a:t>Вязниковский</a:t>
            </a:r>
            <a:r>
              <a:rPr lang="ru-RU" sz="2800" dirty="0" smtClean="0"/>
              <a:t>, </a:t>
            </a:r>
            <a:r>
              <a:rPr lang="ru-RU" sz="2800" dirty="0" err="1" smtClean="0"/>
              <a:t>Ковровский</a:t>
            </a:r>
            <a:r>
              <a:rPr lang="ru-RU" sz="2800" dirty="0" smtClean="0"/>
              <a:t> и  частично </a:t>
            </a:r>
            <a:r>
              <a:rPr lang="ru-RU" sz="2800" dirty="0" err="1" smtClean="0"/>
              <a:t>Судогодский</a:t>
            </a:r>
            <a:r>
              <a:rPr lang="ru-RU" sz="2800" dirty="0" smtClean="0"/>
              <a:t> уезды Владимирской губернии. Небольшое количество офеней проживало в Московской </a:t>
            </a:r>
            <a:r>
              <a:rPr lang="ru-RU" sz="2800" dirty="0" err="1" smtClean="0"/>
              <a:t>губернии_</a:t>
            </a:r>
            <a:r>
              <a:rPr lang="ru-RU" sz="2800" dirty="0" smtClean="0"/>
              <a:t>(Серпуховской и Подольский уезды), а также совсем уж мало в Алексинском уезде Тульской губернии.  Причин такой ограниченной локализации  офеней много, но не все они достаточно изучены. </a:t>
            </a:r>
            <a:endParaRPr lang="ru-RU" sz="28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420054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Офенями преимущественно называли только тех уличных торговцев-разносчиков, кто происходил из крестьян Владимирской губернии. В более западных губерниях России было распространено другое название — коробейники.</a:t>
            </a:r>
            <a:br>
              <a:rPr lang="ru-RU" sz="2800" dirty="0" smtClean="0"/>
            </a:br>
            <a:r>
              <a:rPr lang="ru-RU" sz="2800" dirty="0" smtClean="0"/>
              <a:t>Родина офеней — село Алексино, Савинского района, Ивановской области. Ныне Объект культурного наследия «Алексино — родина коробейников».</a:t>
            </a:r>
            <a:endParaRPr lang="ru-RU" sz="28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-48"/>
            <a:ext cx="4076092" cy="6858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40576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Энциклопедический словарь Ф. А. Брокгауза и И. А. </a:t>
            </a:r>
            <a:r>
              <a:rPr lang="ru-RU" sz="2800" dirty="0" err="1" smtClean="0"/>
              <a:t>Ефрона</a:t>
            </a:r>
            <a:r>
              <a:rPr lang="ru-RU" sz="2800" dirty="0" smtClean="0"/>
              <a:t> описывает деятельность офеней так: «Большую часть года офени странствуют, отправляясь в путь в конце июля и начале августа (ранние офени) или в сентябре и в октябре (поздние офени); возвращаются к </a:t>
            </a:r>
            <a:r>
              <a:rPr lang="ru-RU" sz="2800" dirty="0" err="1" smtClean="0"/>
              <a:t>Масляннице</a:t>
            </a:r>
            <a:r>
              <a:rPr lang="ru-RU" sz="2800" dirty="0" smtClean="0"/>
              <a:t> или около Пасхи… Офеня не прочь перейти к оседлой торговле, если на новых местах встречает </a:t>
            </a:r>
            <a:r>
              <a:rPr lang="ru-RU" sz="2800" dirty="0" err="1" smtClean="0"/>
              <a:t>подходящия</a:t>
            </a:r>
            <a:r>
              <a:rPr lang="ru-RU" sz="2800" dirty="0" smtClean="0"/>
              <a:t> для того условия. Несмотря на трудность промысла, большинство офеней — закоренелые скитальцы, у которых бродяжничество обратилось в органическую потребность. </a:t>
            </a:r>
            <a:endParaRPr lang="ru-RU" sz="2800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441485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Бедняк-офеня ходит с товаром пешком, причем сам возит короб на тележке — летом, на санках — зимою; это — ходебщики, мелочные торговцы, часто закупающие товару, почти исключительно книжки и картинки, на сумму 5-10, много 15 руб. и разносящие его по окрестным селам. Если у крестьянина-покупателя не оказывается денег, офеня дает книжки и картинки в долг, до следующего года, или меняет свой товар на лен, холст, хлеб, овес и пр. Вот почему в любом крестьянском доме офеня — желанный гость…».</a:t>
            </a:r>
            <a:endParaRPr lang="ru-RU" sz="28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42852"/>
            <a:ext cx="8001056" cy="650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512923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По данным архивных источников, в книгоноши шли мужчины и женщины обоего пола, в среднем от 20 до 65 лет, из крестьян, мещан, отставных солдат и унтер-офицеров.</a:t>
            </a:r>
            <a:br>
              <a:rPr lang="ru-RU" sz="2800" dirty="0" smtClean="0"/>
            </a:br>
            <a:r>
              <a:rPr lang="ru-RU" sz="2800" dirty="0" smtClean="0"/>
              <a:t>Традиционно торговлей вразнос занимались жители Владимирской, Тульской губерний, Серпуховского и Подольского уездов Московской губернии. Маршруты их странствий простирались до Урала. Один из тульских офеней описывал свой маршрут: «Из Сызрани едем на Самару в Бузулук, в Самаре мы не останавливаемся: там торговли не бывает, потому там почитай все раскольники, наших книг и картин не покупают. Потом едем на Бугульму, Белебей, Уфу, Златоуст, Верхнеуральск, Челябинск, Троицк, Красноуфимск, ну, а потом опять через Уфу обратно».</a:t>
            </a:r>
            <a:br>
              <a:rPr lang="ru-RU" sz="2800" dirty="0" smtClean="0"/>
            </a:br>
            <a:endParaRPr lang="ru-RU" sz="2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49</TotalTime>
  <Words>885</Words>
  <Application>Microsoft Office PowerPoint</Application>
  <PresentationFormat>Экран (4:3)</PresentationFormat>
  <Paragraphs>19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Поток</vt:lpstr>
      <vt:lpstr>ОФЕНИ странствующие торговцы</vt:lpstr>
      <vt:lpstr>На Руси офенями называли бродячих торговцев, которые продавали в деревнях самые разные мелочи: книги, лубочные картинки, ткани и прочее. Офенями часто становились «по семейной традиции», и у таких предпринимателей сложилось свое общество, кодекс и даже особый сленг — офеня. Пословица «Кто не работает — тот не ест» на их наречии звучала так: «Кчон не мастырит, тот не бряет».   У офеней, для общения между собой, развился особый условный язык (офеня), сами офени называли себя масыками и обзетильниками. </vt:lpstr>
      <vt:lpstr>Происходили практически все офени из весьма ограниченного района – в основном это был Вязниковский, Ковровский и  частично Судогодский уезды Владимирской губернии. Небольшое количество офеней проживало в Московской губернии_(Серпуховской и Подольский уезды), а также совсем уж мало в Алексинском уезде Тульской губернии.  Причин такой ограниченной локализации  офеней много, но не все они достаточно изучены. </vt:lpstr>
      <vt:lpstr>Офенями преимущественно называли только тех уличных торговцев-разносчиков, кто происходил из крестьян Владимирской губернии. В более западных губерниях России было распространено другое название — коробейники. Родина офеней — село Алексино, Савинского района, Ивановской области. Ныне Объект культурного наследия «Алексино — родина коробейников».</vt:lpstr>
      <vt:lpstr>Слайд 5</vt:lpstr>
      <vt:lpstr>Энциклопедический словарь Ф. А. Брокгауза и И. А. Ефрона описывает деятельность офеней так: «Большую часть года офени странствуют, отправляясь в путь в конце июля и начале августа (ранние офени) или в сентябре и в октябре (поздние офени); возвращаются к Масляннице или около Пасхи… Офеня не прочь перейти к оседлой торговле, если на новых местах встречает подходящия для того условия. Несмотря на трудность промысла, большинство офеней — закоренелые скитальцы, у которых бродяжничество обратилось в органическую потребность. </vt:lpstr>
      <vt:lpstr>Бедняк-офеня ходит с товаром пешком, причем сам возит короб на тележке — летом, на санках — зимою; это — ходебщики, мелочные торговцы, часто закупающие товару, почти исключительно книжки и картинки, на сумму 5-10, много 15 руб. и разносящие его по окрестным селам. Если у крестьянина-покупателя не оказывается денег, офеня дает книжки и картинки в долг, до следующего года, или меняет свой товар на лен, холст, хлеб, овес и пр. Вот почему в любом крестьянском доме офеня — желанный гость…».</vt:lpstr>
      <vt:lpstr>Слайд 8</vt:lpstr>
      <vt:lpstr>По данным архивных источников, в книгоноши шли мужчины и женщины обоего пола, в среднем от 20 до 65 лет, из крестьян, мещан, отставных солдат и унтер-офицеров. Традиционно торговлей вразнос занимались жители Владимирской, Тульской губерний, Серпуховского и Подольского уездов Московской губернии. Маршруты их странствий простирались до Урала. Один из тульских офеней описывал свой маршрут: «Из Сызрани едем на Самару в Бузулук, в Самаре мы не останавливаемся: там торговли не бывает, потому там почитай все раскольники, наших книг и картин не покупают. Потом едем на Бугульму, Белебей, Уфу, Златоуст, Верхнеуральск, Челябинск, Троицк, Красноуфимск, ну, а потом опять через Уфу обратно». </vt:lpstr>
      <vt:lpstr>Слайд 10</vt:lpstr>
      <vt:lpstr>Есть довольно интересная гипотеза о происхождении офеней. В раннем средневековье, когда в русские земли стали активно проникать греки, занимающиеся преимущественно торговлей они сформировали свой особый тайный, "не для чужих ушей" язык. Называли они себя афинянами, отсюда и название языка их "офеня" или "феня". В позднем средневековье эта социальная группа почти полностью уже состояла из этнических русских и потомков угро-фирских племён меря, мари, мурома, эрзя. </vt:lpstr>
      <vt:lpstr>Сохранив офеню и они дополнили её угрофинскими словами и русской морфологией.   Версии «заморского» происхождения офеней имеют свои недостатки. Во-первых, какова была вероятность того, что пришлые на Руси люди сумели за короткий период (век-полтора) стать такой многочисленной и организованной структурой, которую офени представляли на протяжении нескольких столетий? Вероятность, очевидно, невелика. </vt:lpstr>
      <vt:lpstr>Слайд 13</vt:lpstr>
      <vt:lpstr>Каким бы многолюдным ни было переселение греков или евреев, оно не смогло бы сформировать целую «касту», со своим языком и сложившимися цеховыми традициями. На версии внутреннего происхождения офеней есть смысл остановиться подробнее.   Существует теория, по которой и офени и скоморохи изначально были жрецами языческого бога Трояна. Культ Трояна существовал на Руси в дохристианскую и даже в доперуновскую эпоху. Троян был триединым божеством, соединением мужского, женского и общего начала. </vt:lpstr>
      <vt:lpstr>В христианской культуре триада трансформируется в почитание Троицы. Одно из прозваний офеней, мазыки, недвусмысленно говорит о том, что офени были сопричастны музыкальной культуре, были своеобразными бродячими музыкантами, русскими трубадурами. Налицо общность со скоморохами, которые сопровождали свои представления музыкальным аккомпанементом.</vt:lpstr>
      <vt:lpstr>Среди разновидностей офени известны и более узкие профессиональные языки, например Галивонский алеман, язык галичских рыбаков. Из этого языка в обиход современных костромичей пришли такие слова как "филонить" - бездельничать, "косарь" - тысяча, "харя" - лицо, "баш" - мелкая разменная монета, "чирик" - десять копеек, "в доску" - совсем, "клёвый" - хороший, "липовый" - фальшивый, "хавать" - есть и т.д.</vt:lpstr>
      <vt:lpstr>Слайд 17</vt:lpstr>
      <vt:lpstr> Ф. Глинка в 1816 году приводит некоторые слова офенского языка:  Лабута — мужчина. Каривос — девушка. Котюр — молодой человек. Крутко — отец. Мамыса — мать. Ховрик — барин. Склавыга — слуга. Тибас — вор. </vt:lpstr>
      <vt:lpstr>Елма́нский язы́к, или галиво́нский алема́н, — разновидность офенского языка, которая существовала в городе Галич Костромской губернии. Галивон — тайное офенское имя города Галич. Алеманы — неправильно взятое во множественном числе и искажённое офенское слово «ялман» — «язык» (речь). Активно использовался до начала XX века как профессиональный язык местных рыбаков. Галичское озеро по-елмански называлось «Нерон».</vt:lpstr>
      <vt:lpstr>Елманский язык не являлся диалектом мерянского (марийского) языка, а лишь содержал небольшое количество лексики и грамматических принципов, а также происхождение названия «елман» («алеман») от мар. йылме — «язык». Числительные галичского елмана чрезвычайно близки к марийско-пермским, причем поздние заимствования следует исключить из-за большой удаленности территории распространения современных пермских языков от Костромской губернии. </vt:lpstr>
      <vt:lpstr>В офенском языке были также и тюркские заимствования, и польские, и марийские. Очень часто офени присоединяли к заимствованному слову понятные русские приставки и суффиксы, и оно получало новое и вместе с тем привычное значение, а вместе с тем было непонятно для непосвящённых. Но всё-таки большинство слов в языке офеней нельзя привести к иностранным этимологиям.  </vt:lpstr>
      <vt:lpstr>Некоторые исследователи считают, что эти слова были выдуманы самими офенями. Более правдоподобным представляется, что в офенской фене переплелись диалектизмы из разных областей России, а этимология этих слов позднее утрачивалась из-за их малого распространения.  </vt:lpstr>
      <vt:lpstr>На рубеже ХХ века офенский промысел переместился исключительно в сельскую местность, где меньше зависел от конкуренции с купцами, способными везти из столиц в провинцию большие партии книг и открывать книготорговые заведения в городах. Появление в сёлах библиотек и читален при школах также подрывало деятельность офеней к началу XX века.</vt:lpstr>
      <vt:lpstr>   Офенский язык, как и сами офени ушли в прошлое с исчезновением профессии офеней. Появились железные дороги, облегчавшие доставку товара на дальние расстояния, и торговля вразнос на огромных расстояниях перестала быть рентабельной. 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polz</dc:creator>
  <cp:lastModifiedBy>polz</cp:lastModifiedBy>
  <cp:revision>10</cp:revision>
  <dcterms:created xsi:type="dcterms:W3CDTF">2021-01-16T08:24:09Z</dcterms:created>
  <dcterms:modified xsi:type="dcterms:W3CDTF">2023-06-07T09:03:25Z</dcterms:modified>
</cp:coreProperties>
</file>