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09" y="-6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A1AC654-0D53-49BC-AD23-69A13EEE5FC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AC654-0D53-49BC-AD23-69A13EEE5FC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1AC654-0D53-49BC-AD23-69A13EEE5FC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CF3F72D-E315-4FB5-947D-A4D3D43E6677}" type="datetimeFigureOut">
              <a:rPr lang="ru-RU" smtClean="0"/>
              <a:pPr/>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A1AC654-0D53-49BC-AD23-69A13EEE5FC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F3F72D-E315-4FB5-947D-A4D3D43E6677}" type="datetimeFigureOut">
              <a:rPr lang="ru-RU" smtClean="0"/>
              <a:pPr/>
              <a:t>03.05.2023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1AC654-0D53-49BC-AD23-69A13EEE5FC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6610368" cy="1828800"/>
          </a:xfrm>
        </p:spPr>
        <p:txBody>
          <a:bodyPr/>
          <a:lstStyle/>
          <a:p>
            <a:r>
              <a:rPr lang="ru-RU" dirty="0" smtClean="0"/>
              <a:t>ОДНОДВОРЦЫ</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500042"/>
            <a:ext cx="7854696" cy="1752600"/>
          </a:xfrm>
        </p:spPr>
        <p:txBody>
          <a:bodyPr>
            <a:noAutofit/>
          </a:bodyPr>
          <a:lstStyle/>
          <a:p>
            <a:pPr algn="l"/>
            <a:r>
              <a:rPr lang="ru-RU" sz="2400" dirty="0" smtClean="0"/>
              <a:t>Сословие однодворцев было представлено преимущественно на бывших приграничных землях в западных и центрально-южных губерниях России — Воронежской, Курской, Орловской, Брянской, Тульской, Тамбовской, Пензенской и Рязанской. Впоследствии в однодворцы также были переведены грунтовые казаки присоединённых к России в XVII веке земель бывшего Смоленского княжества. В конце XVIII века, после присоединения Правобережной Украины, Белоруссии и Литвы к Российской Империи местные шляхтичи, не сумевшие документально подтвердить своего дворянского происхождения, были записаны в однодворцы, однако, за ними было сохранено право в дальнейшем «доискиваться» дворянства и некоторые другие привилегии (например, освобождение от рекрутской повинности).</a:t>
            </a:r>
            <a:endParaRPr lang="ru-RU" sz="2400"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1214414" y="-5165"/>
            <a:ext cx="6715172" cy="6863165"/>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500042"/>
            <a:ext cx="7854696" cy="1752600"/>
          </a:xfrm>
        </p:spPr>
        <p:txBody>
          <a:bodyPr>
            <a:noAutofit/>
          </a:bodyPr>
          <a:lstStyle/>
          <a:p>
            <a:pPr algn="l"/>
            <a:r>
              <a:rPr lang="ru-RU" sz="2400" dirty="0" smtClean="0"/>
              <a:t>В XIX веке отдельные группы однодворцев получили прозвища:</a:t>
            </a:r>
          </a:p>
          <a:p>
            <a:pPr algn="l"/>
            <a:r>
              <a:rPr lang="ru-RU" sz="2400" dirty="0" smtClean="0"/>
              <a:t>«</a:t>
            </a:r>
            <a:r>
              <a:rPr lang="ru-RU" sz="2400" dirty="0" err="1" smtClean="0"/>
              <a:t>галманы</a:t>
            </a:r>
            <a:r>
              <a:rPr lang="ru-RU" sz="2400" dirty="0" smtClean="0"/>
              <a:t>» (</a:t>
            </a:r>
            <a:r>
              <a:rPr lang="ru-RU" sz="2400" dirty="0" err="1" smtClean="0"/>
              <a:t>иронич</a:t>
            </a:r>
            <a:r>
              <a:rPr lang="ru-RU" sz="2400" dirty="0" smtClean="0"/>
              <a:t>. — бранные, бестолковые) — однодворцы Воронежской, Тульской и Тамбовской губерний;</a:t>
            </a:r>
          </a:p>
          <a:p>
            <a:pPr algn="l"/>
            <a:r>
              <a:rPr lang="ru-RU" sz="2400" dirty="0" smtClean="0"/>
              <a:t>«</a:t>
            </a:r>
            <a:r>
              <a:rPr lang="ru-RU" sz="2400" dirty="0" err="1" smtClean="0"/>
              <a:t>ионки</a:t>
            </a:r>
            <a:r>
              <a:rPr lang="ru-RU" sz="2400" dirty="0" smtClean="0"/>
              <a:t>» — часть однодворцев </a:t>
            </a:r>
            <a:r>
              <a:rPr lang="ru-RU" sz="2400" dirty="0" err="1" smtClean="0"/>
              <a:t>Нижнедевицкого</a:t>
            </a:r>
            <a:r>
              <a:rPr lang="ru-RU" sz="2400" dirty="0" smtClean="0"/>
              <a:t> уезда Воронежской губернии (от ион — он), более образованные, чем другие, утратившие архаизмы в говоре, носившие городской костюм;</a:t>
            </a:r>
          </a:p>
          <a:p>
            <a:pPr algn="l"/>
            <a:r>
              <a:rPr lang="ru-RU" sz="2400" dirty="0" smtClean="0"/>
              <a:t>«коннозаводские крестьяне», в состав которых были причислены для работы на конных заводах однодворцы </a:t>
            </a:r>
            <a:r>
              <a:rPr lang="ru-RU" sz="2400" dirty="0" err="1" smtClean="0"/>
              <a:t>Скопинского</a:t>
            </a:r>
            <a:r>
              <a:rPr lang="ru-RU" sz="2400" dirty="0" smtClean="0"/>
              <a:t> и других уездов Рязанской губернии.</a:t>
            </a:r>
          </a:p>
          <a:p>
            <a:pPr algn="l"/>
            <a:r>
              <a:rPr lang="ru-RU" sz="2400" dirty="0" smtClean="0"/>
              <a:t>«</a:t>
            </a:r>
            <a:r>
              <a:rPr lang="ru-RU" sz="2400" dirty="0" err="1" smtClean="0"/>
              <a:t>щекуны</a:t>
            </a:r>
            <a:r>
              <a:rPr lang="ru-RU" sz="2400" dirty="0" smtClean="0"/>
              <a:t>» (грубого нрава, говорившие «</a:t>
            </a:r>
            <a:r>
              <a:rPr lang="ru-RU" sz="2400" dirty="0" err="1" smtClean="0"/>
              <a:t>що</a:t>
            </a:r>
            <a:r>
              <a:rPr lang="ru-RU" sz="2400" dirty="0" smtClean="0"/>
              <a:t>» вместо «что»), жившие в Нижнедевицком уезде Воронежской губернии.</a:t>
            </a:r>
          </a:p>
          <a:p>
            <a:pPr algn="l"/>
            <a:endParaRPr lang="ru-RU" sz="2400" dirty="0"/>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500042"/>
            <a:ext cx="7854696" cy="1752600"/>
          </a:xfrm>
        </p:spPr>
        <p:txBody>
          <a:bodyPr>
            <a:noAutofit/>
          </a:bodyPr>
          <a:lstStyle/>
          <a:p>
            <a:pPr algn="l"/>
            <a:r>
              <a:rPr lang="ru-RU" sz="2400" dirty="0" smtClean="0"/>
              <a:t>«</a:t>
            </a:r>
            <a:r>
              <a:rPr lang="ru-RU" sz="2400" dirty="0" err="1" smtClean="0"/>
              <a:t>новосильские</a:t>
            </a:r>
            <a:r>
              <a:rPr lang="ru-RU" sz="2400" dirty="0" smtClean="0"/>
              <a:t> казаки» — жили в южной, юго-восточной и восточной частях Новосильского уезда Тульской губернии.</a:t>
            </a:r>
          </a:p>
          <a:p>
            <a:pPr algn="l"/>
            <a:r>
              <a:rPr lang="ru-RU" sz="2400" dirty="0" smtClean="0"/>
              <a:t>«</a:t>
            </a:r>
            <a:r>
              <a:rPr lang="ru-RU" sz="2400" dirty="0" err="1" smtClean="0"/>
              <a:t>талагаи</a:t>
            </a:r>
            <a:r>
              <a:rPr lang="ru-RU" sz="2400" dirty="0" smtClean="0"/>
              <a:t>» (бездельники, невежи) — населяли ряд сёл </a:t>
            </a:r>
            <a:r>
              <a:rPr lang="ru-RU" sz="2400" dirty="0" err="1" smtClean="0"/>
              <a:t>Нижнедевицкого</a:t>
            </a:r>
            <a:r>
              <a:rPr lang="ru-RU" sz="2400" dirty="0" smtClean="0"/>
              <a:t> и </a:t>
            </a:r>
            <a:r>
              <a:rPr lang="ru-RU" sz="2400" dirty="0" err="1" smtClean="0"/>
              <a:t>Коротоякского</a:t>
            </a:r>
            <a:r>
              <a:rPr lang="ru-RU" sz="2400" dirty="0" smtClean="0"/>
              <a:t> уездов Воронежской губернии.</a:t>
            </a:r>
          </a:p>
          <a:p>
            <a:pPr algn="l"/>
            <a:r>
              <a:rPr lang="ru-RU" sz="2400" dirty="0" smtClean="0"/>
              <a:t>«панки» — однодворцы переселённые в начале XIX века по Указу Николая I из </a:t>
            </a:r>
            <a:r>
              <a:rPr lang="ru-RU" sz="2400" dirty="0" err="1" smtClean="0"/>
              <a:t>Сапожковского</a:t>
            </a:r>
            <a:r>
              <a:rPr lang="ru-RU" sz="2400" dirty="0" smtClean="0"/>
              <a:t> уезда Рязанской губернии в </a:t>
            </a:r>
            <a:r>
              <a:rPr lang="ru-RU" sz="2400" dirty="0" err="1" smtClean="0"/>
              <a:t>Бузулукский</a:t>
            </a:r>
            <a:r>
              <a:rPr lang="ru-RU" sz="2400" dirty="0" smtClean="0"/>
              <a:t> уезд Оренбургской губернии. Были расселены в Малой </a:t>
            </a:r>
            <a:r>
              <a:rPr lang="ru-RU" sz="2400" dirty="0" err="1" smtClean="0"/>
              <a:t>Малышевке</a:t>
            </a:r>
            <a:r>
              <a:rPr lang="ru-RU" sz="2400" dirty="0" smtClean="0"/>
              <a:t>, </a:t>
            </a:r>
            <a:r>
              <a:rPr lang="ru-RU" sz="2400" dirty="0" err="1" smtClean="0"/>
              <a:t>Кобельме</a:t>
            </a:r>
            <a:r>
              <a:rPr lang="ru-RU" sz="2400" dirty="0" smtClean="0"/>
              <a:t> (сейчас Калиновка), Большой </a:t>
            </a:r>
            <a:r>
              <a:rPr lang="ru-RU" sz="2400" dirty="0" err="1" smtClean="0"/>
              <a:t>Раковке</a:t>
            </a:r>
            <a:r>
              <a:rPr lang="ru-RU" sz="2400" dirty="0" smtClean="0"/>
              <a:t> и Елшанке. Там они поставили свои уединённые хутора — как предки их на Рязанщине. Особенно плотно селились они за </a:t>
            </a:r>
            <a:r>
              <a:rPr lang="ru-RU" sz="2400" dirty="0" err="1" smtClean="0"/>
              <a:t>Раковкой</a:t>
            </a:r>
            <a:r>
              <a:rPr lang="ru-RU" sz="2400" dirty="0" smtClean="0"/>
              <a:t>, по излучине Сока. Там возникли поселения: </a:t>
            </a:r>
            <a:r>
              <a:rPr lang="ru-RU" sz="2400" dirty="0" err="1" smtClean="0"/>
              <a:t>Потаповские</a:t>
            </a:r>
            <a:r>
              <a:rPr lang="ru-RU" sz="2400" dirty="0" smtClean="0"/>
              <a:t>, </a:t>
            </a:r>
            <a:r>
              <a:rPr lang="ru-RU" sz="2400" dirty="0" err="1" smtClean="0"/>
              <a:t>Тростянские</a:t>
            </a:r>
            <a:r>
              <a:rPr lang="ru-RU" sz="2400" dirty="0" smtClean="0"/>
              <a:t> и Лопатинские Хутора, посёлок </a:t>
            </a:r>
            <a:r>
              <a:rPr lang="ru-RU" sz="2400" dirty="0" err="1" smtClean="0"/>
              <a:t>Полубояриновский</a:t>
            </a:r>
            <a:r>
              <a:rPr lang="ru-RU" sz="2400" dirty="0" smtClean="0"/>
              <a:t>. </a:t>
            </a:r>
            <a:endParaRPr lang="ru-RU" sz="2400" dirty="0"/>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0" y="500042"/>
            <a:ext cx="9171314" cy="6000792"/>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1428736"/>
            <a:ext cx="7854696" cy="1752600"/>
          </a:xfrm>
        </p:spPr>
        <p:txBody>
          <a:bodyPr>
            <a:noAutofit/>
          </a:bodyPr>
          <a:lstStyle/>
          <a:p>
            <a:pPr algn="l"/>
            <a:r>
              <a:rPr lang="ru-RU" sz="2400" dirty="0" smtClean="0"/>
              <a:t>С местным населением у переселенцев сложились своеобразные отношения. Однодворцы-переселенцы получили презрительное прозвище «панки» (мелкие паны). Так как родниться с помещиками и тем более с простыми крестьянами им было не с руки, то образовались близкородственные кланы. Возникла совершенно особенная общность; в основном офицерского сословия. Панки жили охотой, плотническим делом.</a:t>
            </a:r>
            <a:endParaRPr lang="ru-RU" sz="2400" dirty="0"/>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28926" y="294830"/>
            <a:ext cx="3071834" cy="6563170"/>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1142984"/>
            <a:ext cx="7854696" cy="1752600"/>
          </a:xfrm>
        </p:spPr>
        <p:txBody>
          <a:bodyPr>
            <a:noAutofit/>
          </a:bodyPr>
          <a:lstStyle/>
          <a:p>
            <a:pPr algn="l"/>
            <a:r>
              <a:rPr lang="ru-RU" sz="2400" dirty="0" smtClean="0"/>
              <a:t>Имелись и общие прозвища-клички для однодворцев: «алая кровь», «индюки» (гордые). Различия между группами однодворцев были столь велики, что они не вступали между собой в родственные связи.</a:t>
            </a:r>
          </a:p>
          <a:p>
            <a:pPr algn="l"/>
            <a:r>
              <a:rPr lang="ru-RU" sz="2400" dirty="0" smtClean="0"/>
              <a:t>Граф Сергей Львович Толстой (сын писателя) однажды верно подметил: “…они (однодворцы) никогда не знали помещиков-крепостников. Это и сказывалось на их более свободном и доверительном отношении, и чувстве собственного достоинства. Они относились к дворянам не как к господам, а как к богатым хуторянам, здороваясь они протягивали руки, приглашали их в гости, не стеснялись, не притворялись, не попрошайничали…”.</a:t>
            </a:r>
            <a:endParaRPr lang="ru-RU" sz="2400"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214290"/>
            <a:ext cx="7854696" cy="1752600"/>
          </a:xfrm>
        </p:spPr>
        <p:txBody>
          <a:bodyPr>
            <a:noAutofit/>
          </a:bodyPr>
          <a:lstStyle/>
          <a:p>
            <a:pPr algn="l"/>
            <a:r>
              <a:rPr lang="ru-RU" sz="2400" dirty="0" smtClean="0"/>
              <a:t>Однодворцы - это сословие в Российской Империи. Однодворцами назывались свободные поселенцы (на один двор). Селились на окраинах Российского государства и выполняли охрану границ (южное и юго-восточное направление).</a:t>
            </a:r>
          </a:p>
          <a:p>
            <a:pPr algn="l"/>
            <a:r>
              <a:rPr lang="ru-RU" sz="2400" dirty="0" smtClean="0"/>
              <a:t>Фактически однодворцы появились в 17-м веке из потомков стрельцов, разорившихся дворян, городовых и донских казаков. После присоединения польских и литовских территорий на Западе России, к однодворцам приписали шляхтичей, который не смогли подтвердить дворянство.</a:t>
            </a:r>
          </a:p>
          <a:p>
            <a:pPr algn="l"/>
            <a:r>
              <a:rPr lang="ru-RU" sz="2400" dirty="0" smtClean="0"/>
              <a:t>В 17-м веке однодворцы поселились между Тульской и Белгородской оборонительной линией. С расширением границ Русского государства однодворцы появляются южнее и восточнее – в Воронежской, Курской, Орловской, Пензенской, Тамбовской и Пензенской губерниях, в Сибири.</a:t>
            </a:r>
            <a:endParaRPr lang="ru-RU" sz="24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2357422" y="-9526"/>
            <a:ext cx="4743450" cy="686752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500042"/>
            <a:ext cx="7854696" cy="1752600"/>
          </a:xfrm>
        </p:spPr>
        <p:txBody>
          <a:bodyPr>
            <a:noAutofit/>
          </a:bodyPr>
          <a:lstStyle/>
          <a:p>
            <a:pPr algn="l"/>
            <a:r>
              <a:rPr lang="ru-RU" sz="2400" dirty="0" smtClean="0"/>
              <a:t>Понятие «однодворец» прочно вошло в официальные документы уже к середине XVII века и обозначало людей, которые сами и их предки в прошлом служили в дворянском ополчении, но из-за бедности и запустения земель больше служить не могли, потому что всё их поместье состояло из одного двора (отсюда название). Жалованья </a:t>
            </a:r>
            <a:r>
              <a:rPr lang="ru-RU" sz="2400" dirty="0" err="1" smtClean="0"/>
              <a:t>неслужащие</a:t>
            </a:r>
            <a:r>
              <a:rPr lang="ru-RU" sz="2400" dirty="0" smtClean="0"/>
              <a:t> дворяне не получали, а собственные скудные доходы не позволяли им отправиться на службу, оставив хозяйство. Государство подобная ситуация устраивала, поскольку однодворцы жили по западной лесной и южной лесостепной границе и своим присутствием на этих землях способствовали их хозяйственному освоению и, кроме того, могли выступить в их защиту в случае прямой военной угрозы.</a:t>
            </a:r>
            <a:endParaRPr lang="ru-RU" sz="2400"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500042"/>
            <a:ext cx="7854696" cy="1752600"/>
          </a:xfrm>
        </p:spPr>
        <p:txBody>
          <a:bodyPr>
            <a:noAutofit/>
          </a:bodyPr>
          <a:lstStyle/>
          <a:p>
            <a:pPr algn="l"/>
            <a:r>
              <a:rPr lang="ru-RU" sz="2400" dirty="0" smtClean="0"/>
              <a:t>Поселения однодворцев назывались Слободами. Во главе каждой слободы стоял Управитель (в самом начале во главе слободы стоял атаман – по традиции от городовых казаков). Управитель назначался местным воеводой или Военной коллегией.</a:t>
            </a:r>
          </a:p>
          <a:p>
            <a:pPr algn="l"/>
            <a:r>
              <a:rPr lang="ru-RU" sz="2400" dirty="0" smtClean="0"/>
              <a:t>Управитель собирал налоги: однодворцы платили </a:t>
            </a:r>
            <a:r>
              <a:rPr lang="ru-RU" sz="2400" dirty="0" err="1" smtClean="0"/>
              <a:t>подворовый</a:t>
            </a:r>
            <a:r>
              <a:rPr lang="ru-RU" sz="2400" dirty="0" smtClean="0"/>
              <a:t> налог. В правление Петра I </a:t>
            </a:r>
            <a:r>
              <a:rPr lang="ru-RU" sz="2400" dirty="0" err="1" smtClean="0"/>
              <a:t>подворовый</a:t>
            </a:r>
            <a:r>
              <a:rPr lang="ru-RU" sz="2400" dirty="0" smtClean="0"/>
              <a:t> налог заменили на </a:t>
            </a:r>
            <a:r>
              <a:rPr lang="ru-RU" sz="2400" dirty="0" err="1" smtClean="0"/>
              <a:t>подушевой</a:t>
            </a:r>
            <a:r>
              <a:rPr lang="ru-RU" sz="2400" dirty="0" smtClean="0"/>
              <a:t>. Также необходимо было заплатить оброк за пользование землей.</a:t>
            </a:r>
          </a:p>
          <a:p>
            <a:pPr algn="l"/>
            <a:r>
              <a:rPr lang="ru-RU" sz="2400" dirty="0" smtClean="0"/>
              <a:t>Управитель вел списки военнообязанных однодворцев и обеспечивал охрану территорий. Жители слобод обязаны были служить 15 лет. Служили не все, из трех сыновей одного оставляли на хозяйстве. Кроме того, можно было найти замену человека, который будет нести службу за другого.</a:t>
            </a:r>
            <a:endParaRPr lang="ru-RU" sz="24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a:stretch>
            <a:fillRect/>
          </a:stretch>
        </p:blipFill>
        <p:spPr bwMode="auto">
          <a:xfrm>
            <a:off x="1809750" y="14288"/>
            <a:ext cx="5524500" cy="68294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57224" y="1142984"/>
            <a:ext cx="7854696" cy="1752600"/>
          </a:xfrm>
        </p:spPr>
        <p:txBody>
          <a:bodyPr>
            <a:noAutofit/>
          </a:bodyPr>
          <a:lstStyle/>
          <a:p>
            <a:pPr algn="l"/>
            <a:r>
              <a:rPr lang="ru-RU" sz="2400" dirty="0" smtClean="0"/>
              <a:t>Однодворцы не имели большинства дворянских прав и привилегий, платили налоги и несли повинности (в том числе рекрутскую), однако могли владеть землёй и крепостными крестьянами. Однодворцы были освобождены от телесных наказаний. Как и дворяне, все однодворцы уже в XVII веке имели фамилии и в XVIII веке в документах упоминались только с ними. Подавляющее большинство однодворцев выбирали в жёны представительниц своего сословия, сословная принадлежность жён однодворцев тщательно фиксировалась в ревизских сказках конца XVIII века.</a:t>
            </a:r>
            <a:endParaRPr lang="ru-RU" sz="2400"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57224" y="1571612"/>
            <a:ext cx="7854696" cy="1752600"/>
          </a:xfrm>
        </p:spPr>
        <p:txBody>
          <a:bodyPr>
            <a:noAutofit/>
          </a:bodyPr>
          <a:lstStyle/>
          <a:p>
            <a:pPr algn="l"/>
            <a:r>
              <a:rPr lang="ru-RU" sz="2400" dirty="0" smtClean="0"/>
              <a:t>С началом царствования Петра I происходит их упразднение и постепенное превращение их в крестьян. Хотя вплоть до начала XX века они сохраняли свои порядки и обычаи, строго придерживаясь </a:t>
            </a:r>
            <a:r>
              <a:rPr lang="ru-RU" sz="2400" dirty="0" err="1" smtClean="0"/>
              <a:t>несмешания</a:t>
            </a:r>
            <a:r>
              <a:rPr lang="ru-RU" sz="2400" dirty="0" smtClean="0"/>
              <a:t> с другими сословиями, являясь по сути народным военизированным самоуправлением. Некоторые стали зажиточными крестьянами с наёмными работниками («кулаками»). 24 ноября 1866 года был издан закон «О поземельном устройстве государственных крестьян», в соответствии с которым сословие однодворцев было упразднено.</a:t>
            </a:r>
            <a:endParaRPr lang="ru-RU" sz="24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1357290" y="0"/>
            <a:ext cx="6550762" cy="68580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TotalTime>
  <Words>986</Words>
  <Application>Microsoft Office PowerPoint</Application>
  <PresentationFormat>Экран (4:3)</PresentationFormat>
  <Paragraphs>22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ОДНОДВОРЦЫ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polz</dc:creator>
  <cp:lastModifiedBy>polz</cp:lastModifiedBy>
  <cp:revision>5</cp:revision>
  <dcterms:created xsi:type="dcterms:W3CDTF">2021-01-16T08:24:09Z</dcterms:created>
  <dcterms:modified xsi:type="dcterms:W3CDTF">2023-05-03T07:04:22Z</dcterms:modified>
</cp:coreProperties>
</file>