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309" y="-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0968-63B5-4A08-8E58-3E1373A90E8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032CE44-E646-4DA1-B26E-759386C8C3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0968-63B5-4A08-8E58-3E1373A90E8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CE44-E646-4DA1-B26E-759386C8C3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0968-63B5-4A08-8E58-3E1373A90E8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CE44-E646-4DA1-B26E-759386C8C3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0968-63B5-4A08-8E58-3E1373A90E8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032CE44-E646-4DA1-B26E-759386C8C3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0968-63B5-4A08-8E58-3E1373A90E8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CE44-E646-4DA1-B26E-759386C8C3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0968-63B5-4A08-8E58-3E1373A90E8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CE44-E646-4DA1-B26E-759386C8C3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0968-63B5-4A08-8E58-3E1373A90E8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032CE44-E646-4DA1-B26E-759386C8C3A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0968-63B5-4A08-8E58-3E1373A90E8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CE44-E646-4DA1-B26E-759386C8C3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0968-63B5-4A08-8E58-3E1373A90E8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CE44-E646-4DA1-B26E-759386C8C3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0968-63B5-4A08-8E58-3E1373A90E8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CE44-E646-4DA1-B26E-759386C8C3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0968-63B5-4A08-8E58-3E1373A90E8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CE44-E646-4DA1-B26E-759386C8C3A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800968-63B5-4A08-8E58-3E1373A90E8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32CE44-E646-4DA1-B26E-759386C8C3A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071547"/>
            <a:ext cx="8458200" cy="500424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Западносибирское старообрядческое население 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- </a:t>
            </a:r>
            <a:br>
              <a:rPr lang="ru-RU" sz="6000" dirty="0" smtClean="0"/>
            </a:br>
            <a:r>
              <a:rPr lang="ru-RU" sz="6000" dirty="0" smtClean="0"/>
              <a:t>"</a:t>
            </a:r>
            <a:r>
              <a:rPr lang="ru-RU" sz="6000" dirty="0" smtClean="0"/>
              <a:t>поляки</a:t>
            </a:r>
            <a:r>
              <a:rPr lang="ru-RU" sz="6000" dirty="0" smtClean="0"/>
              <a:t>"</a:t>
            </a:r>
            <a:endParaRPr lang="ru-RU" sz="6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83582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Для водворения за Байкалом «польских </a:t>
            </a:r>
            <a:r>
              <a:rPr lang="ru-RU" sz="2400" dirty="0" err="1" smtClean="0"/>
              <a:t>посельшиков</a:t>
            </a:r>
            <a:r>
              <a:rPr lang="ru-RU" sz="2400" dirty="0" smtClean="0"/>
              <a:t>» и устройства их быта в </a:t>
            </a:r>
            <a:r>
              <a:rPr lang="ru-RU" sz="2400" dirty="0" err="1" smtClean="0"/>
              <a:t>Селенгинске</a:t>
            </a:r>
            <a:r>
              <a:rPr lang="ru-RU" sz="2400" dirty="0" smtClean="0"/>
              <a:t> было создано в 1766 году особое учреждение «Хлебопашеств и поселения Контора», во главе которой был поставлен плац-майор </a:t>
            </a:r>
            <a:r>
              <a:rPr lang="ru-RU" sz="2400" dirty="0" err="1" smtClean="0"/>
              <a:t>Селенгинского</a:t>
            </a:r>
            <a:r>
              <a:rPr lang="ru-RU" sz="2400" dirty="0" smtClean="0"/>
              <a:t> гарнизона </a:t>
            </a:r>
            <a:r>
              <a:rPr lang="ru-RU" sz="2400" dirty="0" err="1" smtClean="0"/>
              <a:t>Налабордин</a:t>
            </a:r>
            <a:r>
              <a:rPr lang="ru-RU" sz="2400" dirty="0" smtClean="0"/>
              <a:t>. Высшее руководство делом устройства переселенцев лежало на </a:t>
            </a:r>
            <a:r>
              <a:rPr lang="ru-RU" sz="2400" dirty="0" err="1" smtClean="0"/>
              <a:t>Селенгинском</a:t>
            </a:r>
            <a:r>
              <a:rPr lang="ru-RU" sz="2400" dirty="0" smtClean="0"/>
              <a:t> коменданте — генерале Якоби.</a:t>
            </a:r>
          </a:p>
          <a:p>
            <a:r>
              <a:rPr lang="ru-RU" sz="2400" dirty="0" err="1" smtClean="0"/>
              <a:t>Семейские</a:t>
            </a:r>
            <a:r>
              <a:rPr lang="ru-RU" sz="2400" dirty="0" smtClean="0"/>
              <a:t> расселились крупными группами, образовав сёла и деревни на территории нынешних </a:t>
            </a:r>
            <a:r>
              <a:rPr lang="ru-RU" sz="2400" dirty="0" err="1" smtClean="0"/>
              <a:t>Бичурского</a:t>
            </a:r>
            <a:r>
              <a:rPr lang="ru-RU" sz="2400" dirty="0" smtClean="0"/>
              <a:t>, </a:t>
            </a:r>
            <a:r>
              <a:rPr lang="ru-RU" sz="2400" dirty="0" err="1" smtClean="0"/>
              <a:t>Мухоршибирского</a:t>
            </a:r>
            <a:r>
              <a:rPr lang="ru-RU" sz="2400" dirty="0" smtClean="0"/>
              <a:t>, </a:t>
            </a:r>
            <a:r>
              <a:rPr lang="ru-RU" sz="2400" dirty="0" err="1" smtClean="0"/>
              <a:t>Тарбагатайского</a:t>
            </a:r>
            <a:r>
              <a:rPr lang="ru-RU" sz="2400" dirty="0" smtClean="0"/>
              <a:t> и частично </a:t>
            </a:r>
            <a:r>
              <a:rPr lang="ru-RU" sz="2400" dirty="0" err="1" smtClean="0"/>
              <a:t>Хоринского</a:t>
            </a:r>
            <a:r>
              <a:rPr lang="ru-RU" sz="2400" dirty="0" smtClean="0"/>
              <a:t>, </a:t>
            </a:r>
            <a:r>
              <a:rPr lang="ru-RU" sz="2400" dirty="0" err="1" smtClean="0"/>
              <a:t>Заиграевского</a:t>
            </a:r>
            <a:r>
              <a:rPr lang="ru-RU" sz="2400" dirty="0" smtClean="0"/>
              <a:t>, </a:t>
            </a:r>
            <a:r>
              <a:rPr lang="ru-RU" sz="2400" dirty="0" err="1" smtClean="0"/>
              <a:t>Селенгинского</a:t>
            </a:r>
            <a:r>
              <a:rPr lang="ru-RU" sz="2400" dirty="0" smtClean="0"/>
              <a:t>, </a:t>
            </a:r>
            <a:r>
              <a:rPr lang="ru-RU" sz="2400" dirty="0" err="1" smtClean="0"/>
              <a:t>Кижингинского</a:t>
            </a:r>
            <a:r>
              <a:rPr lang="ru-RU" sz="2400" dirty="0" smtClean="0"/>
              <a:t> районов Республики Бурятия, а также </a:t>
            </a:r>
            <a:r>
              <a:rPr lang="ru-RU" sz="2400" dirty="0" err="1" smtClean="0"/>
              <a:t>Красночикойского</a:t>
            </a:r>
            <a:r>
              <a:rPr lang="ru-RU" sz="2400" dirty="0" smtClean="0"/>
              <a:t> района Забайкальского края.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35498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643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Получив право свободного вероисповедания, «поляки» и на новом месте сохраняли прежнюю веру, держались деления на поповских, </a:t>
            </a:r>
            <a:r>
              <a:rPr lang="ru-RU" sz="2400" dirty="0" err="1" smtClean="0"/>
              <a:t>беспоповских</a:t>
            </a:r>
            <a:r>
              <a:rPr lang="ru-RU" sz="2400" dirty="0" smtClean="0"/>
              <a:t> и другие согласия, старались меньше общаться и строго противодействовали смешанным бракам. Небольшие группы инородного населения чаще всего ассимилировались с «поляками» или уходили на новые места.</a:t>
            </a:r>
          </a:p>
          <a:p>
            <a:r>
              <a:rPr lang="ru-RU" sz="2400" dirty="0" smtClean="0"/>
              <a:t>Почти в каждом старообрядческом селе была церковь, в некоторых – даже две (например, в Бобровке в Западной Сибири были старообрядческая, и единоверческая церкви), у беспоповцев были свои молитвенные собрания.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4296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Церкви в подавляющем большинстве деревень не сохранились. В некоторых деревнях в настоящее время ведут работы по восстановлению церквей.</a:t>
            </a:r>
          </a:p>
          <a:p>
            <a:r>
              <a:rPr lang="ru-RU" sz="2400" dirty="0" smtClean="0"/>
              <a:t>В настоящее время можно отметить отдельные черты возрождения религиозной жизни (церковное строительство, молитвенные собрания, стремление говорить о старообрядчестве, создание музеев старообрядческой культуры).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428604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«Поляки» (пишется в кавычках) — этнографическая группа русских, переселённая после 1763 года из Речи </a:t>
            </a:r>
            <a:r>
              <a:rPr lang="ru-RU" sz="2400" dirty="0" err="1" smtClean="0"/>
              <a:t>Посполитой</a:t>
            </a:r>
            <a:r>
              <a:rPr lang="ru-RU" sz="2400" dirty="0" smtClean="0"/>
              <a:t> в Сибирь (по реке </a:t>
            </a:r>
            <a:r>
              <a:rPr lang="ru-RU" sz="2400" dirty="0" err="1" smtClean="0"/>
              <a:t>Уба</a:t>
            </a:r>
            <a:r>
              <a:rPr lang="ru-RU" sz="2400" dirty="0" smtClean="0"/>
              <a:t> в Алтае, частично в Забайкалье).</a:t>
            </a:r>
          </a:p>
          <a:p>
            <a:r>
              <a:rPr lang="ru-RU" sz="2400" dirty="0" smtClean="0"/>
              <a:t>«Поляки» были потомками русских старообрядцев из Калужской, Тульской, Рязанской, Орловской губерний, обосновавшихся сначала в Речи </a:t>
            </a:r>
            <a:r>
              <a:rPr lang="ru-RU" sz="2400" dirty="0" err="1" smtClean="0"/>
              <a:t>Посполитой</a:t>
            </a:r>
            <a:r>
              <a:rPr lang="ru-RU" sz="2400" dirty="0" smtClean="0"/>
              <a:t> (в Белоруссии — в районах </a:t>
            </a:r>
            <a:r>
              <a:rPr lang="ru-RU" sz="2400" dirty="0" err="1" smtClean="0"/>
              <a:t>Стародубья</a:t>
            </a:r>
            <a:r>
              <a:rPr lang="ru-RU" sz="2400" dirty="0" smtClean="0"/>
              <a:t>, Ветки, Добрянки, Гомеля, Дорогобужа), а оттуда во второй половине XVIII века переселённых в административном порядке в Сибирь. «Поляки» в течение двух веков поддерживали только внутрисемейные брачные связи, избегая вступать в брак с представителями других сибирских этносов.</a:t>
            </a:r>
            <a:endParaRPr lang="ru-RU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9095505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1439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 указу императрицы Екатерины II «ко всем находившимся тогда за польскою границею» последовало требование — вернуть всех беглых в Отечество. Вместе с тем в своем указе императрица «улещала» польских старообрядцев своими милостями о всепрощении, о предоставлении права не брить бороду, об освобождении от ношения немецкого платья и «прочая льготы </a:t>
            </a:r>
            <a:r>
              <a:rPr lang="ru-RU" sz="2400" dirty="0" err="1" smtClean="0"/>
              <a:t>обещавая</a:t>
            </a:r>
            <a:r>
              <a:rPr lang="ru-RU" sz="2400" dirty="0" smtClean="0"/>
              <a:t>». Но столь «сладостные речи» не усыпили бдительности беглецов. Тогда императрица применила силу. По ее повелению- «генерал майор Маслов, </a:t>
            </a:r>
            <a:r>
              <a:rPr lang="ru-RU" sz="2400" dirty="0" err="1" smtClean="0"/>
              <a:t>взем</a:t>
            </a:r>
            <a:r>
              <a:rPr lang="ru-RU" sz="2400" dirty="0" smtClean="0"/>
              <a:t> два полка войска, вступив в Польшу, и </a:t>
            </a:r>
            <a:r>
              <a:rPr lang="ru-RU" sz="2400" dirty="0" err="1" smtClean="0"/>
              <a:t>внезапу</a:t>
            </a:r>
            <a:r>
              <a:rPr lang="ru-RU" sz="2400" dirty="0" smtClean="0"/>
              <a:t> окружи Ветку, подобно Сытину, и </a:t>
            </a:r>
            <a:r>
              <a:rPr lang="ru-RU" sz="2400" dirty="0" err="1" smtClean="0"/>
              <a:t>обрете</a:t>
            </a:r>
            <a:r>
              <a:rPr lang="ru-RU" sz="2400" dirty="0" smtClean="0"/>
              <a:t> в ней до </a:t>
            </a:r>
            <a:r>
              <a:rPr lang="ru-RU" sz="2400" dirty="0" err="1" smtClean="0"/>
              <a:t>двадесяти</a:t>
            </a:r>
            <a:r>
              <a:rPr lang="ru-RU" sz="2400" dirty="0" smtClean="0"/>
              <a:t> </a:t>
            </a:r>
            <a:r>
              <a:rPr lang="ru-RU" sz="2400" dirty="0" err="1" smtClean="0"/>
              <a:t>тысящ</a:t>
            </a:r>
            <a:r>
              <a:rPr lang="ru-RU" sz="2400" dirty="0" smtClean="0"/>
              <a:t> жителей обоего пола и через два месяца всех выела в Россию, большею </a:t>
            </a:r>
            <a:r>
              <a:rPr lang="ru-RU" sz="2400" dirty="0" err="1" smtClean="0"/>
              <a:t>частию</a:t>
            </a:r>
            <a:r>
              <a:rPr lang="ru-RU" sz="2400" dirty="0" smtClean="0"/>
              <a:t> в Сибирь на поселение».</a:t>
            </a:r>
            <a:endParaRPr lang="ru-RU" sz="24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9223"/>
            <a:ext cx="6929486" cy="684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3582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Часть предков забайкальских старообрядцев (так называемая </a:t>
            </a:r>
            <a:r>
              <a:rPr lang="ru-RU" sz="2400" dirty="0" err="1" smtClean="0"/>
              <a:t>Селенгинская</a:t>
            </a:r>
            <a:r>
              <a:rPr lang="ru-RU" sz="2400" dirty="0" smtClean="0"/>
              <a:t> группа) была выведена из пределов Польши во время второй «выгонки», осуществленной в 1764 г. под руководством того же генерал-майора Маслова Путь некоторых групп старообрядцев, которые шли этапом в глубь Сибири в страну «</a:t>
            </a:r>
            <a:r>
              <a:rPr lang="ru-RU" sz="2400" dirty="0" err="1" smtClean="0"/>
              <a:t>мунгалов</a:t>
            </a:r>
            <a:r>
              <a:rPr lang="ru-RU" sz="2400" dirty="0" smtClean="0"/>
              <a:t>» в целом отслежен, однако существуют и некоторые спорные моменты. Но фактом остается то, что, прибыв на места поселения в Забайкалье, старообрядцы обустроились очень быстро — за 3-4 года. С Ветки их вывели насильно. Продать свое имущество там они не имели возможности. Поэтому то, что сумели унести с собой в руках — это и было все их «богатство». Шли и ехали подолгу на подводах, за счет государства Но придя на жительство, совершили буквально чудо. 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80724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Симон</a:t>
            </a:r>
            <a:r>
              <a:rPr lang="ru-RU" sz="2400" dirty="0" smtClean="0"/>
              <a:t> Паллас, известный историк, путешествовавший в начале 70-х гг. XVIII в. в Забайкалье, в своих записках утверждал, что «</a:t>
            </a:r>
            <a:r>
              <a:rPr lang="ru-RU" sz="2400" dirty="0" err="1" smtClean="0"/>
              <a:t>тюльские</a:t>
            </a:r>
            <a:r>
              <a:rPr lang="ru-RU" sz="2400" dirty="0" smtClean="0"/>
              <a:t> колонисты», которые только недавно были переселены из европейской России, уже имели дома и надворные постройки.</a:t>
            </a:r>
          </a:p>
          <a:p>
            <a:r>
              <a:rPr lang="ru-RU" sz="2400" dirty="0" smtClean="0"/>
              <a:t>Переняв на себя культуру России, Украины, Белоруссии, Польши, сохранили очень яркие наряды. На Алтае «поляки</a:t>
            </a:r>
            <a:r>
              <a:rPr lang="ru-RU" sz="2400" smtClean="0"/>
              <a:t>», считались </a:t>
            </a:r>
            <a:r>
              <a:rPr lang="ru-RU" sz="2400" dirty="0" smtClean="0"/>
              <a:t>сверх «легкомысленными» за пеструю одёжу у ранее заселившихся «чалдонов» и «каменщиков»(староверы мигрирующие по своей воле).</a:t>
            </a:r>
          </a:p>
          <a:p>
            <a:r>
              <a:rPr lang="ru-RU" sz="2400" dirty="0" smtClean="0"/>
              <a:t>Сначала на Алтае возникло 6 «польских» сёл, а затем их число возросло. Старообрядцы «поляки» были поселены на Алтае на правах государственных крестьян с обязательством платить двойной </a:t>
            </a:r>
            <a:r>
              <a:rPr lang="ru-RU" sz="2400" dirty="0" err="1" smtClean="0"/>
              <a:t>податный</a:t>
            </a:r>
            <a:r>
              <a:rPr lang="ru-RU" sz="2400" dirty="0" smtClean="0"/>
              <a:t> налог, с освобождением на 6 лет от податей. </a:t>
            </a:r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33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Получив право свободного вероисповедания, «поляки» Алтая сохраняли веру, не </a:t>
            </a:r>
            <a:r>
              <a:rPr lang="ru-RU" sz="2400" dirty="0" err="1" smtClean="0"/>
              <a:t>мирщились</a:t>
            </a:r>
            <a:r>
              <a:rPr lang="ru-RU" sz="2400" dirty="0" smtClean="0"/>
              <a:t>, держались деления на «</a:t>
            </a:r>
            <a:r>
              <a:rPr lang="ru-RU" sz="2400" dirty="0" err="1" smtClean="0"/>
              <a:t>поповцев</a:t>
            </a:r>
            <a:r>
              <a:rPr lang="ru-RU" sz="2400" dirty="0" smtClean="0"/>
              <a:t>» и «беспоповцев» (последних было меньше), противодействовали смешанным бракам. Скорее всего их можно было отнести к часовенному согласию. «Поляки» в силу религиозной замкнутости и связанных с ней исторических и религиозных причин жили изолированной жизнью, что содействовало сохранению реалий и диалектных особенностей.</a:t>
            </a:r>
          </a:p>
          <a:p>
            <a:r>
              <a:rPr lang="ru-RU" sz="2400" dirty="0" smtClean="0"/>
              <a:t>Переселённые старообрядцы получили от местных жителей название </a:t>
            </a:r>
            <a:r>
              <a:rPr lang="ru-RU" sz="2400" dirty="0" err="1" smtClean="0"/>
              <a:t>семейские</a:t>
            </a:r>
            <a:r>
              <a:rPr lang="ru-RU" sz="2400" dirty="0" smtClean="0"/>
              <a:t>, ввиду их прихода большими семьями с имуществом.</a:t>
            </a:r>
            <a:endParaRPr lang="ru-RU" sz="2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</TotalTime>
  <Words>814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Западносибирское старообрядческое население  -  "поляки"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Западносибирское старообрядческое население  -  "поляки"</dc:title>
  <dc:creator>polz</dc:creator>
  <cp:lastModifiedBy>polz</cp:lastModifiedBy>
  <cp:revision>3</cp:revision>
  <dcterms:created xsi:type="dcterms:W3CDTF">2023-02-15T08:33:37Z</dcterms:created>
  <dcterms:modified xsi:type="dcterms:W3CDTF">2023-02-15T08:52:51Z</dcterms:modified>
</cp:coreProperties>
</file>