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0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F3DC28-EA46-4BB8-90E2-0C252057437B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C5782C-367E-4E1B-8F62-1F6951D0182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strucha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56" y="1071546"/>
            <a:ext cx="528641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Социальное партнерство </a:t>
            </a:r>
          </a:p>
          <a:p>
            <a:r>
              <a:rPr lang="ru-RU" sz="4000" dirty="0" smtClean="0"/>
              <a:t>в сфере культуры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dirty="0" smtClean="0"/>
              <a:t>Методист МБУК «МЦКС </a:t>
            </a:r>
          </a:p>
          <a:p>
            <a:pPr algn="r"/>
            <a:r>
              <a:rPr lang="ru-RU" dirty="0" smtClean="0"/>
              <a:t>Переволоцкого района»</a:t>
            </a:r>
          </a:p>
          <a:p>
            <a:pPr algn="r"/>
            <a:r>
              <a:rPr lang="ru-RU" dirty="0" err="1" smtClean="0"/>
              <a:t>Слайковская</a:t>
            </a:r>
            <a:r>
              <a:rPr lang="ru-RU" dirty="0" smtClean="0"/>
              <a:t> И.В.</a:t>
            </a:r>
          </a:p>
          <a:p>
            <a:pPr algn="r"/>
            <a:endParaRPr lang="ru-RU" dirty="0"/>
          </a:p>
          <a:p>
            <a:pPr algn="ctr"/>
            <a:r>
              <a:rPr lang="ru-RU" dirty="0" smtClean="0"/>
              <a:t>2022 год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4414" y="1785926"/>
            <a:ext cx="67151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26903" t="23437" r="29722" b="19922"/>
          <a:stretch>
            <a:fillRect/>
          </a:stretch>
        </p:blipFill>
        <p:spPr bwMode="auto">
          <a:xfrm>
            <a:off x="285720" y="428604"/>
            <a:ext cx="564357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8001" t="22461" r="29722" b="18945"/>
          <a:stretch>
            <a:fillRect/>
          </a:stretch>
        </p:blipFill>
        <p:spPr bwMode="auto">
          <a:xfrm>
            <a:off x="4357686" y="3357562"/>
            <a:ext cx="421716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4414" y="1785926"/>
            <a:ext cx="67151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0747" t="9765" r="34114" b="6250"/>
          <a:stretch>
            <a:fillRect/>
          </a:stretch>
        </p:blipFill>
        <p:spPr bwMode="auto">
          <a:xfrm>
            <a:off x="285720" y="908576"/>
            <a:ext cx="4214842" cy="566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35176" t="10937" r="39019" b="7031"/>
          <a:stretch>
            <a:fillRect/>
          </a:stretch>
        </p:blipFill>
        <p:spPr bwMode="auto">
          <a:xfrm>
            <a:off x="4857752" y="1000108"/>
            <a:ext cx="3071834" cy="54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14861" t="8008" r="14861" b="6054"/>
          <a:stretch>
            <a:fillRect/>
          </a:stretch>
        </p:blipFill>
        <p:spPr bwMode="auto">
          <a:xfrm>
            <a:off x="3286116" y="928670"/>
            <a:ext cx="2500330" cy="171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4414" y="1785926"/>
            <a:ext cx="67151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_3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876"/>
            <a:ext cx="4000528" cy="3000397"/>
          </a:xfrm>
          <a:prstGeom prst="rect">
            <a:avLst/>
          </a:prstGeom>
        </p:spPr>
      </p:pic>
      <p:pic>
        <p:nvPicPr>
          <p:cNvPr id="7" name="Рисунок 6" descr="htmlimage (2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04352"/>
            <a:ext cx="4357718" cy="2906564"/>
          </a:xfrm>
          <a:prstGeom prst="rect">
            <a:avLst/>
          </a:prstGeom>
        </p:spPr>
      </p:pic>
      <p:pic>
        <p:nvPicPr>
          <p:cNvPr id="8" name="Рисунок 7" descr="DSC_02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571480"/>
            <a:ext cx="4286280" cy="2857520"/>
          </a:xfrm>
          <a:prstGeom prst="rect">
            <a:avLst/>
          </a:prstGeom>
        </p:spPr>
      </p:pic>
      <p:pic>
        <p:nvPicPr>
          <p:cNvPr id="9" name="Рисунок 8" descr="DSC_01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596" y="642918"/>
            <a:ext cx="4143404" cy="27594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4414" y="1785926"/>
            <a:ext cx="67151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86" y="2214554"/>
            <a:ext cx="757242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Благодарю за внимание!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7158" y="4786322"/>
            <a:ext cx="7286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Контакты: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Слайковская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Инна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ВК, ОК</a:t>
            </a:r>
          </a:p>
          <a:p>
            <a:r>
              <a:rPr lang="en-US" sz="2000" b="1" dirty="0" smtClean="0">
                <a:solidFill>
                  <a:srgbClr val="FF0000"/>
                </a:solidFill>
                <a:hlinkClick r:id="rId2"/>
              </a:rPr>
              <a:t>strucha@gmail.com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8-987788-1495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9374" t="20701" r="26914" b="14914"/>
          <a:stretch>
            <a:fillRect/>
          </a:stretch>
        </p:blipFill>
        <p:spPr bwMode="auto">
          <a:xfrm>
            <a:off x="357158" y="428604"/>
            <a:ext cx="835824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2998" t="17611" r="30840" b="37712"/>
          <a:stretch>
            <a:fillRect/>
          </a:stretch>
        </p:blipFill>
        <p:spPr bwMode="auto">
          <a:xfrm>
            <a:off x="428596" y="571480"/>
            <a:ext cx="82868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71472" y="1857364"/>
            <a:ext cx="8143932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/>
              <a:t>Социальное </a:t>
            </a:r>
            <a:r>
              <a:rPr lang="ru-RU" sz="2000" b="1" dirty="0"/>
              <a:t>партнерство в сфере культуры</a:t>
            </a:r>
            <a:r>
              <a:rPr lang="ru-RU" sz="2000" dirty="0"/>
              <a:t> определяется нами как система взаимодействий между гражданским обществом, властью и бизнесом, организованное на принципах равенства, добровольности, </a:t>
            </a:r>
            <a:r>
              <a:rPr lang="ru-RU" sz="2000" dirty="0" err="1"/>
              <a:t>равнозначимости</a:t>
            </a:r>
            <a:r>
              <a:rPr lang="ru-RU" sz="2000" dirty="0"/>
              <a:t> и </a:t>
            </a:r>
            <a:r>
              <a:rPr lang="ru-RU" sz="2000" dirty="0" err="1"/>
              <a:t>дополнительности</a:t>
            </a:r>
            <a:r>
              <a:rPr lang="ru-RU" sz="2000" dirty="0"/>
              <a:t> участников, которая </a:t>
            </a:r>
            <a:r>
              <a:rPr lang="ru-RU" sz="2000" dirty="0" smtClean="0"/>
              <a:t> генерирует </a:t>
            </a:r>
            <a:r>
              <a:rPr lang="ru-RU" sz="2000" dirty="0"/>
              <a:t>способы осуществления совместной жизнедеятельности людей в виде </a:t>
            </a:r>
            <a:r>
              <a:rPr lang="ru-RU" sz="2000" dirty="0" smtClean="0"/>
              <a:t> </a:t>
            </a:r>
            <a:r>
              <a:rPr lang="ru-RU" sz="2000" dirty="0" err="1" smtClean="0"/>
              <a:t>социокультурных</a:t>
            </a:r>
            <a:r>
              <a:rPr lang="ru-RU" sz="2000" dirty="0" smtClean="0"/>
              <a:t>  программ , создание новых смыслов,  идей, ценностей, соответствующих потребностям </a:t>
            </a:r>
            <a:r>
              <a:rPr lang="ru-RU" sz="2000" dirty="0" err="1" smtClean="0"/>
              <a:t>гуманизации</a:t>
            </a:r>
            <a:r>
              <a:rPr lang="ru-RU" sz="2000" dirty="0" smtClean="0"/>
              <a:t>  среды жизнедеятельности.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</a:p>
          <a:p>
            <a:pPr lvl="0"/>
            <a:endParaRPr lang="ru-RU" dirty="0"/>
          </a:p>
          <a:p>
            <a:endParaRPr lang="ru-RU" sz="3200" dirty="0"/>
          </a:p>
          <a:p>
            <a:pPr lvl="0"/>
            <a:endParaRPr lang="ru-RU" sz="3200" dirty="0"/>
          </a:p>
          <a:p>
            <a:endParaRPr lang="ru-RU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142984"/>
            <a:ext cx="850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Условия для эффективного социального партнерства:</a:t>
            </a:r>
          </a:p>
          <a:p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dirty="0" smtClean="0"/>
              <a:t>Осознание значимости решения возникшей проблемы, возможности ее решения только совместными усилиями.</a:t>
            </a:r>
          </a:p>
          <a:p>
            <a:endParaRPr lang="ru-RU" dirty="0" smtClean="0"/>
          </a:p>
          <a:p>
            <a:r>
              <a:rPr lang="ru-RU" dirty="0" smtClean="0"/>
              <a:t>*Осознание выгоды и привлекательности социального партнерства для всех субъектов культурной среды.</a:t>
            </a:r>
          </a:p>
          <a:p>
            <a:pPr lvl="0"/>
            <a:endParaRPr lang="ru-RU" dirty="0" smtClean="0"/>
          </a:p>
          <a:p>
            <a:pPr lvl="0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Основные  принципы  успешности социального партнерства :</a:t>
            </a: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dirty="0" smtClean="0"/>
              <a:t>       - добровольность</a:t>
            </a:r>
          </a:p>
          <a:p>
            <a:pPr lvl="0"/>
            <a:r>
              <a:rPr lang="ru-RU" dirty="0" smtClean="0"/>
              <a:t>       -</a:t>
            </a:r>
            <a:r>
              <a:rPr lang="ru-RU" dirty="0" err="1" smtClean="0"/>
              <a:t>кооперативность</a:t>
            </a:r>
            <a:endParaRPr lang="ru-RU" dirty="0" smtClean="0"/>
          </a:p>
          <a:p>
            <a:pPr lvl="0"/>
            <a:r>
              <a:rPr lang="ru-RU" dirty="0" smtClean="0"/>
              <a:t>       -самостоятельность и ответственность в принятии решений</a:t>
            </a:r>
          </a:p>
          <a:p>
            <a:r>
              <a:rPr lang="ru-RU" dirty="0" smtClean="0"/>
              <a:t>        -самодеятельность   ( </a:t>
            </a:r>
            <a:r>
              <a:rPr lang="ru-RU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С+С+С+С=У)</a:t>
            </a:r>
          </a:p>
          <a:p>
            <a:pPr lvl="0"/>
            <a:r>
              <a:rPr lang="ru-RU" dirty="0" smtClean="0"/>
              <a:t>        -сотворчество</a:t>
            </a:r>
          </a:p>
          <a:p>
            <a:pPr lvl="0"/>
            <a:r>
              <a:rPr lang="ru-RU" dirty="0" smtClean="0"/>
              <a:t>        -открытость</a:t>
            </a:r>
          </a:p>
          <a:p>
            <a:pPr lvl="0"/>
            <a:r>
              <a:rPr lang="ru-RU" dirty="0" smtClean="0"/>
              <a:t>        -толерантность</a:t>
            </a:r>
          </a:p>
          <a:p>
            <a:pPr lvl="0"/>
            <a:r>
              <a:rPr lang="ru-RU" dirty="0" smtClean="0"/>
              <a:t>        -общественной значимости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26391" t="13867" r="29685" b="17773"/>
          <a:stretch>
            <a:fillRect/>
          </a:stretch>
        </p:blipFill>
        <p:spPr bwMode="auto">
          <a:xfrm>
            <a:off x="357158" y="2500306"/>
            <a:ext cx="4429156" cy="38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25842" t="11914" r="29685" b="9961"/>
          <a:stretch>
            <a:fillRect/>
          </a:stretch>
        </p:blipFill>
        <p:spPr bwMode="auto">
          <a:xfrm>
            <a:off x="4857752" y="2357430"/>
            <a:ext cx="4071966" cy="402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34" y="357166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Проект </a:t>
            </a:r>
            <a:r>
              <a:rPr lang="ru-RU" sz="2400" dirty="0" smtClean="0"/>
              <a:t> </a:t>
            </a:r>
            <a:r>
              <a:rPr lang="ru-RU" sz="2400" dirty="0" smtClean="0"/>
              <a:t>«</a:t>
            </a:r>
            <a:r>
              <a:rPr lang="en-US" sz="2400" dirty="0" smtClean="0"/>
              <a:t>S-Park</a:t>
            </a:r>
            <a:r>
              <a:rPr lang="ru-RU" sz="2400" dirty="0" smtClean="0"/>
              <a:t>» * как пример  </a:t>
            </a:r>
          </a:p>
          <a:p>
            <a:r>
              <a:rPr lang="ru-RU" sz="2400" dirty="0" smtClean="0"/>
              <a:t>успешного  социального партнерства</a:t>
            </a:r>
          </a:p>
          <a:p>
            <a:endParaRPr lang="ru-RU" sz="1600" dirty="0" smtClean="0"/>
          </a:p>
          <a:p>
            <a:r>
              <a:rPr lang="ru-RU" sz="1600" dirty="0" smtClean="0"/>
              <a:t>* Проект реализован при поддержке программы социальных инвестиций </a:t>
            </a:r>
            <a:r>
              <a:rPr lang="ru-RU" sz="1600" dirty="0" err="1" smtClean="0"/>
              <a:t>грантового</a:t>
            </a:r>
            <a:r>
              <a:rPr lang="ru-RU" sz="1600" dirty="0" smtClean="0"/>
              <a:t> конкурса «Родные города»  компании «Газпром нефть»</a:t>
            </a:r>
            <a:endParaRPr lang="ru-RU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5805" t="12695" r="29722" b="9179"/>
          <a:stretch>
            <a:fillRect/>
          </a:stretch>
        </p:blipFill>
        <p:spPr bwMode="auto">
          <a:xfrm>
            <a:off x="357158" y="1571612"/>
            <a:ext cx="412284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6354" t="12695" r="29722" b="11133"/>
          <a:stretch>
            <a:fillRect/>
          </a:stretch>
        </p:blipFill>
        <p:spPr bwMode="auto">
          <a:xfrm>
            <a:off x="4357686" y="1357298"/>
            <a:ext cx="439616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4414" y="1785926"/>
            <a:ext cx="67151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20220829170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857364"/>
            <a:ext cx="3643314" cy="3643314"/>
          </a:xfrm>
          <a:prstGeom prst="rect">
            <a:avLst/>
          </a:prstGeom>
        </p:spPr>
      </p:pic>
      <p:pic>
        <p:nvPicPr>
          <p:cNvPr id="9" name="Рисунок 8" descr="IMG20220831112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857364"/>
            <a:ext cx="3714776" cy="37147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4414" y="1785926"/>
            <a:ext cx="67151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0747" t="9765" r="34114" b="6250"/>
          <a:stretch>
            <a:fillRect/>
          </a:stretch>
        </p:blipFill>
        <p:spPr bwMode="auto">
          <a:xfrm>
            <a:off x="285720" y="571480"/>
            <a:ext cx="3402438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l="30783" t="9961" r="33528" b="7031"/>
          <a:stretch>
            <a:fillRect/>
          </a:stretch>
        </p:blipFill>
        <p:spPr bwMode="auto">
          <a:xfrm>
            <a:off x="3571868" y="3000372"/>
            <a:ext cx="294995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25842" t="22656" r="29685" b="19727"/>
          <a:stretch>
            <a:fillRect/>
          </a:stretch>
        </p:blipFill>
        <p:spPr bwMode="auto">
          <a:xfrm>
            <a:off x="4357686" y="500042"/>
            <a:ext cx="4572032" cy="333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</TotalTime>
  <Words>136</Words>
  <Application>Microsoft Office PowerPoint</Application>
  <PresentationFormat>Экран (4:3)</PresentationFormat>
  <Paragraphs>41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</cp:revision>
  <dcterms:created xsi:type="dcterms:W3CDTF">2022-10-24T11:35:46Z</dcterms:created>
  <dcterms:modified xsi:type="dcterms:W3CDTF">2022-10-26T09:16:14Z</dcterms:modified>
</cp:coreProperties>
</file>