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041"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2782E55-722B-4371-858D-CF2F21EC687A}" type="datetimeFigureOut">
              <a:rPr lang="ru-RU" smtClean="0"/>
              <a:t>29.09.2022</a:t>
            </a:fld>
            <a:endParaRPr lang="ru-RU"/>
          </a:p>
        </p:txBody>
      </p:sp>
      <p:sp>
        <p:nvSpPr>
          <p:cNvPr id="16" name="Номер слайда 15"/>
          <p:cNvSpPr>
            <a:spLocks noGrp="1"/>
          </p:cNvSpPr>
          <p:nvPr>
            <p:ph type="sldNum" sz="quarter" idx="11"/>
          </p:nvPr>
        </p:nvSpPr>
        <p:spPr/>
        <p:txBody>
          <a:bodyPr/>
          <a:lstStyle/>
          <a:p>
            <a:fld id="{446EE88B-7AAF-436C-A333-2B0D1ED6486D}"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782E55-722B-4371-858D-CF2F21EC687A}"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6EE88B-7AAF-436C-A333-2B0D1ED6486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782E55-722B-4371-858D-CF2F21EC687A}"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6EE88B-7AAF-436C-A333-2B0D1ED6486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2782E55-722B-4371-858D-CF2F21EC687A}" type="datetimeFigureOut">
              <a:rPr lang="ru-RU" smtClean="0"/>
              <a:t>29.09.2022</a:t>
            </a:fld>
            <a:endParaRPr lang="ru-RU"/>
          </a:p>
        </p:txBody>
      </p:sp>
      <p:sp>
        <p:nvSpPr>
          <p:cNvPr id="15" name="Номер слайда 14"/>
          <p:cNvSpPr>
            <a:spLocks noGrp="1"/>
          </p:cNvSpPr>
          <p:nvPr>
            <p:ph type="sldNum" sz="quarter" idx="15"/>
          </p:nvPr>
        </p:nvSpPr>
        <p:spPr/>
        <p:txBody>
          <a:bodyPr/>
          <a:lstStyle>
            <a:lvl1pPr algn="ctr">
              <a:defRPr/>
            </a:lvl1pPr>
          </a:lstStyle>
          <a:p>
            <a:fld id="{446EE88B-7AAF-436C-A333-2B0D1ED6486D}"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2782E55-722B-4371-858D-CF2F21EC687A}" type="datetimeFigureOut">
              <a:rPr lang="ru-RU" smtClean="0"/>
              <a:t>29.09.2022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6EE88B-7AAF-436C-A333-2B0D1ED6486D}"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2782E55-722B-4371-858D-CF2F21EC687A}" type="datetimeFigureOut">
              <a:rPr lang="ru-RU" smtClean="0"/>
              <a:t>29.09.2022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6EE88B-7AAF-436C-A333-2B0D1ED6486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46EE88B-7AAF-436C-A333-2B0D1ED6486D}"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2782E55-722B-4371-858D-CF2F21EC687A}" type="datetimeFigureOut">
              <a:rPr lang="ru-RU" smtClean="0"/>
              <a:t>29.09.2022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2782E55-722B-4371-858D-CF2F21EC687A}" type="datetimeFigureOut">
              <a:rPr lang="ru-RU" smtClean="0"/>
              <a:t>29.09.2022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6EE88B-7AAF-436C-A333-2B0D1ED6486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782E55-722B-4371-858D-CF2F21EC687A}" type="datetimeFigureOut">
              <a:rPr lang="ru-RU" smtClean="0"/>
              <a:t>29.09.2022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6EE88B-7AAF-436C-A333-2B0D1ED6486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2782E55-722B-4371-858D-CF2F21EC687A}" type="datetimeFigureOut">
              <a:rPr lang="ru-RU" smtClean="0"/>
              <a:t>29.09.2022</a:t>
            </a:fld>
            <a:endParaRPr lang="ru-RU"/>
          </a:p>
        </p:txBody>
      </p:sp>
      <p:sp>
        <p:nvSpPr>
          <p:cNvPr id="9" name="Номер слайда 8"/>
          <p:cNvSpPr>
            <a:spLocks noGrp="1"/>
          </p:cNvSpPr>
          <p:nvPr>
            <p:ph type="sldNum" sz="quarter" idx="15"/>
          </p:nvPr>
        </p:nvSpPr>
        <p:spPr/>
        <p:txBody>
          <a:bodyPr/>
          <a:lstStyle/>
          <a:p>
            <a:fld id="{446EE88B-7AAF-436C-A333-2B0D1ED6486D}"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2782E55-722B-4371-858D-CF2F21EC687A}" type="datetimeFigureOut">
              <a:rPr lang="ru-RU" smtClean="0"/>
              <a:t>29.09.2022</a:t>
            </a:fld>
            <a:endParaRPr lang="ru-RU"/>
          </a:p>
        </p:txBody>
      </p:sp>
      <p:sp>
        <p:nvSpPr>
          <p:cNvPr id="9" name="Номер слайда 8"/>
          <p:cNvSpPr>
            <a:spLocks noGrp="1"/>
          </p:cNvSpPr>
          <p:nvPr>
            <p:ph type="sldNum" sz="quarter" idx="11"/>
          </p:nvPr>
        </p:nvSpPr>
        <p:spPr/>
        <p:txBody>
          <a:bodyPr/>
          <a:lstStyle/>
          <a:p>
            <a:fld id="{446EE88B-7AAF-436C-A333-2B0D1ED6486D}"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2782E55-722B-4371-858D-CF2F21EC687A}" type="datetimeFigureOut">
              <a:rPr lang="ru-RU" smtClean="0"/>
              <a:t>29.09.2022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46EE88B-7AAF-436C-A333-2B0D1ED6486D}"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chemeClr val="accent2">
                    <a:lumMod val="50000"/>
                  </a:schemeClr>
                </a:solidFill>
              </a:rPr>
              <a:t>Чувашский национальный костюм</a:t>
            </a:r>
            <a:endParaRPr lang="ru-RU" dirty="0">
              <a:solidFill>
                <a:schemeClr val="accent2">
                  <a:lumMod val="5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5067102"/>
          </a:xfrm>
        </p:spPr>
        <p:txBody>
          <a:bodyPr/>
          <a:lstStyle/>
          <a:p>
            <a:r>
              <a:rPr lang="ru-RU" sz="2800" dirty="0" smtClean="0"/>
              <a:t>Считалось, чем богаче узор, тем праздничнее одеяние. Однако мужской наряд орнаментировался скромнее женского. К примеру, на рубахе в области плеч вышивали узоры-символы неба, в области груди — узоры-символы огня, которые, по верованиям древних чувашей, обозначали мужественность.</a:t>
            </a:r>
            <a:br>
              <a:rPr lang="ru-RU" sz="2800" dirty="0" smtClean="0"/>
            </a:br>
            <a:r>
              <a:rPr lang="ru-RU" sz="2800" dirty="0" smtClean="0"/>
              <a:t>Кроме того, мужчины носили штаны (</a:t>
            </a:r>
            <a:r>
              <a:rPr lang="ru-RU" sz="2800" dirty="0" err="1" smtClean="0"/>
              <a:t>йeм</a:t>
            </a:r>
            <a:r>
              <a:rPr lang="ru-RU" sz="2800" dirty="0" smtClean="0"/>
              <a:t>) и однотонную безрукавку. На праздники парни надевали кожаные сапоги (</a:t>
            </a:r>
            <a:r>
              <a:rPr lang="ru-RU" sz="2800" dirty="0" err="1" smtClean="0"/>
              <a:t>сăран</a:t>
            </a:r>
            <a:r>
              <a:rPr lang="ru-RU" sz="2800" dirty="0" smtClean="0"/>
              <a:t> </a:t>
            </a:r>
            <a:r>
              <a:rPr lang="ru-RU" sz="2800" dirty="0" err="1" smtClean="0"/>
              <a:t>атă</a:t>
            </a:r>
            <a:r>
              <a:rPr lang="ru-RU" sz="2800" dirty="0" smtClean="0"/>
              <a:t>).</a:t>
            </a:r>
            <a:br>
              <a:rPr lang="ru-RU" sz="2800" dirty="0" smtClean="0"/>
            </a:br>
            <a:r>
              <a:rPr lang="ru-RU" sz="2800" dirty="0" smtClean="0"/>
              <a:t>В гардеробе каждой чувашки была холстяная рубаха (</a:t>
            </a:r>
            <a:r>
              <a:rPr lang="ru-RU" sz="2800" dirty="0" err="1" smtClean="0"/>
              <a:t>кĕпе</a:t>
            </a:r>
            <a:r>
              <a:rPr lang="ru-RU" sz="2800" dirty="0" smtClean="0"/>
              <a:t>), которая ниспадала до щиколоток. В отличие от мужских рубах женские часто имели нагрудные узоры-обереги </a:t>
            </a:r>
            <a:r>
              <a:rPr lang="ru-RU" sz="2800" dirty="0" err="1" smtClean="0"/>
              <a:t>кĕске</a:t>
            </a:r>
            <a:r>
              <a:rPr lang="ru-RU" sz="2800" dirty="0" smtClean="0"/>
              <a:t> в виде солнца. </a:t>
            </a:r>
            <a:endParaRPr lang="ru-RU" sz="28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5720" y="571480"/>
            <a:ext cx="8522825" cy="5572164"/>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5138540"/>
          </a:xfrm>
        </p:spPr>
        <p:txBody>
          <a:bodyPr/>
          <a:lstStyle/>
          <a:p>
            <a:r>
              <a:rPr lang="ru-RU" sz="2800" dirty="0" smtClean="0"/>
              <a:t>Поверх рубахи надевали вышитый передник (</a:t>
            </a:r>
            <a:r>
              <a:rPr lang="ru-RU" sz="2800" dirty="0" err="1" smtClean="0"/>
              <a:t>чĕрçитти</a:t>
            </a:r>
            <a:r>
              <a:rPr lang="ru-RU" sz="2800" dirty="0" smtClean="0"/>
              <a:t>), а представительницы верховой группы (</a:t>
            </a:r>
            <a:r>
              <a:rPr lang="ru-RU" sz="2800" dirty="0" err="1" smtClean="0"/>
              <a:t>вирьял</a:t>
            </a:r>
            <a:r>
              <a:rPr lang="ru-RU" sz="2800" dirty="0" smtClean="0"/>
              <a:t>) вместо него в основном носили белый вышитый фартук (</a:t>
            </a:r>
            <a:r>
              <a:rPr lang="ru-RU" sz="2800" dirty="0" err="1" smtClean="0"/>
              <a:t>саппун</a:t>
            </a:r>
            <a:r>
              <a:rPr lang="ru-RU" sz="2800" dirty="0" smtClean="0"/>
              <a:t>).</a:t>
            </a:r>
            <a:br>
              <a:rPr lang="ru-RU" sz="2800" dirty="0" smtClean="0"/>
            </a:br>
            <a:r>
              <a:rPr lang="ru-RU" sz="2800" dirty="0" smtClean="0"/>
              <a:t>Композиции чувашской нагрудной вышивки, мотивы и техники исполнения, имея единую этническую основу, варьируются у разных этнографических групп. Согласно народным поверьям, узоры защищали владелицу рубашки от злых духов. Со временем сакральное значение вышивки было утеряно, и нагрудные символы стали просто украшением.</a:t>
            </a:r>
            <a:br>
              <a:rPr lang="ru-RU" sz="2800" dirty="0" smtClean="0"/>
            </a:br>
            <a:endParaRPr lang="ru-RU" sz="2800" dirty="0"/>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285728"/>
            <a:ext cx="8305800" cy="6286544"/>
          </a:xfrm>
        </p:spPr>
        <p:txBody>
          <a:bodyPr/>
          <a:lstStyle/>
          <a:p>
            <a:r>
              <a:rPr lang="ru-RU" sz="2800" dirty="0" smtClean="0"/>
              <a:t>Весной и осенью женщины спасались от прохлады легким </a:t>
            </a:r>
            <a:r>
              <a:rPr lang="ru-RU" sz="2800" dirty="0" err="1" smtClean="0"/>
              <a:t>кафтан-халатом</a:t>
            </a:r>
            <a:r>
              <a:rPr lang="ru-RU" sz="2800" dirty="0" smtClean="0"/>
              <a:t> или суконным кафтаном. Зимой чуваши надевали штаны из домашнего сукна и приталенную шубу из овчины со сборками на талии (</a:t>
            </a:r>
            <a:r>
              <a:rPr lang="ru-RU" sz="2800" dirty="0" err="1" smtClean="0"/>
              <a:t>кĕрĕк</a:t>
            </a:r>
            <a:r>
              <a:rPr lang="ru-RU" sz="2800" dirty="0" smtClean="0"/>
              <a:t>). Женская одежда отличалась от мужской большим числом сборок. Как правило, их было около пяти. Они подчеркивали состоятельность владельца шубы. Ведь если много сборок, значит и немало овчин ушло на ее изготовление</a:t>
            </a:r>
            <a:r>
              <a:rPr lang="ru-RU" sz="2800" dirty="0" smtClean="0"/>
              <a:t>.</a:t>
            </a:r>
            <a:br>
              <a:rPr lang="ru-RU" sz="2800" dirty="0" smtClean="0"/>
            </a:br>
            <a:r>
              <a:rPr lang="ru-RU" sz="2800" dirty="0" smtClean="0"/>
              <a:t> Одежда девочек была проще, но выглядела не менее нарядно. Платья украшались несложным узором или тесьмой на подоле. На нагрудной части рубахи обычно вышивали две аккуратные косые полосы, а одну — только для сирот.</a:t>
            </a:r>
            <a:endParaRPr lang="ru-RU" sz="28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643174" y="428604"/>
            <a:ext cx="4023037" cy="611207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5424268"/>
          </a:xfrm>
        </p:spPr>
        <p:txBody>
          <a:bodyPr/>
          <a:lstStyle/>
          <a:p>
            <a:r>
              <a:rPr lang="ru-RU" sz="2800" dirty="0" smtClean="0"/>
              <a:t/>
            </a:r>
            <a:br>
              <a:rPr lang="ru-RU" sz="2800" dirty="0" smtClean="0"/>
            </a:br>
            <a:r>
              <a:rPr lang="ru-RU" sz="2800" dirty="0" smtClean="0"/>
              <a:t>Весной и осенью представители верховой группы носили в повседневности холстяной кафтан (</a:t>
            </a:r>
            <a:r>
              <a:rPr lang="ru-RU" sz="2800" dirty="0" err="1" smtClean="0"/>
              <a:t>шупăр</a:t>
            </a:r>
            <a:r>
              <a:rPr lang="ru-RU" sz="2800" dirty="0" smtClean="0"/>
              <a:t>) или шерстяной кафтан (</a:t>
            </a:r>
            <a:r>
              <a:rPr lang="ru-RU" sz="2800" dirty="0" err="1" smtClean="0"/>
              <a:t>сăхман</a:t>
            </a:r>
            <a:r>
              <a:rPr lang="ru-RU" sz="2800" dirty="0" smtClean="0"/>
              <a:t>), а низовой — суконный халат (</a:t>
            </a:r>
            <a:r>
              <a:rPr lang="ru-RU" sz="2800" dirty="0" err="1" smtClean="0"/>
              <a:t>пустав</a:t>
            </a:r>
            <a:r>
              <a:rPr lang="ru-RU" sz="2800" dirty="0" smtClean="0"/>
              <a:t>). Так же, как и женщины, зимой мужчины ходили в штанах из домашнего сукна и шубе из овчины с 2−3 сборками на талии (</a:t>
            </a:r>
            <a:r>
              <a:rPr lang="ru-RU" sz="2800" dirty="0" err="1" smtClean="0"/>
              <a:t>кĕрĕк</a:t>
            </a:r>
            <a:r>
              <a:rPr lang="ru-RU" sz="2800" dirty="0" smtClean="0"/>
              <a:t>). В дорогу поверх шубы или кафтана состоятельные чуваши надевали черный овчинный тулуп.</a:t>
            </a:r>
            <a:br>
              <a:rPr lang="ru-RU" sz="2800" dirty="0" smtClean="0"/>
            </a:br>
            <a:r>
              <a:rPr lang="ru-RU" sz="2800" dirty="0" smtClean="0"/>
              <a:t>Одежда мальчиков была схожа со взрослой, но она не имела вышивки с ритуальной символикой. Ворот рубахи мальчика-подростка украшал однотонный узор</a:t>
            </a:r>
            <a:r>
              <a:rPr lang="ru-RU" sz="2800" dirty="0" smtClean="0"/>
              <a:t>.</a:t>
            </a:r>
            <a:br>
              <a:rPr lang="ru-RU" sz="2800" dirty="0" smtClean="0"/>
            </a:br>
            <a:r>
              <a:rPr lang="ru-RU" sz="2800" dirty="0" smtClean="0"/>
              <a:t/>
            </a:r>
            <a:br>
              <a:rPr lang="ru-RU" sz="2800" dirty="0" smtClean="0"/>
            </a:br>
            <a:endParaRPr lang="ru-RU" sz="2800"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214546" y="357166"/>
            <a:ext cx="4633907" cy="61568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000108"/>
            <a:ext cx="8305800" cy="5000660"/>
          </a:xfrm>
        </p:spPr>
        <p:txBody>
          <a:bodyPr/>
          <a:lstStyle/>
          <a:p>
            <a:r>
              <a:rPr lang="ru-RU" sz="2800" dirty="0" smtClean="0"/>
              <a:t>С 1930-х годов традиционная одежда повсеместно стала замещаться одеждой городского типа. Однако в сельской среде национальные комплексы сохраняются до настоящего времени почти повсеместно, особенно в отдаленных районах. Главным образом, они используются в качестве праздничной и обрядовой одежды, а также в фольклорно-сценической деятельности. Традиции народного костюма развиваются в творчестве многих народных мастеров и художников, в работе предприятий народных художественных промыслов.</a:t>
            </a:r>
            <a:endParaRPr lang="ru-RU" sz="2800" dirty="0"/>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495598"/>
          </a:xfrm>
        </p:spPr>
        <p:txBody>
          <a:bodyPr/>
          <a:lstStyle/>
          <a:p>
            <a:r>
              <a:rPr lang="ru-RU" sz="2800" dirty="0" smtClean="0"/>
              <a:t>Современные художники-модельеры не реконструируют традиционный наряд, а создают костюмы-образы на основе ассоциативных представлений и изучения музейных подлинников. Они стремятся понять происхождение и значение узоров, сохранить ценность ручной работы и натуральных материалов. Наиболее активные и талантливые участвуют в престижных конкурсах современной моды на региональном и российском уровнях.</a:t>
            </a:r>
            <a:br>
              <a:rPr lang="ru-RU" sz="2800" dirty="0" smtClean="0"/>
            </a:br>
            <a:endParaRPr lang="ru-RU" sz="2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99774" y="357166"/>
            <a:ext cx="4162922" cy="6143668"/>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433732"/>
            <a:ext cx="8305800" cy="4995664"/>
          </a:xfrm>
        </p:spPr>
        <p:txBody>
          <a:bodyPr/>
          <a:lstStyle/>
          <a:p>
            <a:r>
              <a:rPr lang="ru-RU" sz="2800" dirty="0" smtClean="0"/>
              <a:t>Увидеть можем мы наряд чувашский.</a:t>
            </a:r>
            <a:br>
              <a:rPr lang="ru-RU" sz="2800" dirty="0" smtClean="0"/>
            </a:br>
            <a:r>
              <a:rPr lang="ru-RU" sz="2800" dirty="0" smtClean="0"/>
              <a:t>На голове – </a:t>
            </a:r>
            <a:r>
              <a:rPr lang="ru-RU" sz="2800" dirty="0" err="1" smtClean="0"/>
              <a:t>тухья</a:t>
            </a:r>
            <a:r>
              <a:rPr lang="ru-RU" sz="2800" dirty="0" smtClean="0"/>
              <a:t> (или </a:t>
            </a:r>
            <a:r>
              <a:rPr lang="ru-RU" sz="2800" dirty="0" err="1" smtClean="0"/>
              <a:t>хушпу</a:t>
            </a:r>
            <a:r>
              <a:rPr lang="ru-RU" sz="2800" dirty="0" smtClean="0"/>
              <a:t>,</a:t>
            </a:r>
            <a:br>
              <a:rPr lang="ru-RU" sz="2800" dirty="0" smtClean="0"/>
            </a:br>
            <a:r>
              <a:rPr lang="ru-RU" sz="2800" dirty="0" smtClean="0"/>
              <a:t>Коль замужем). Орнамент там булгарский –</a:t>
            </a:r>
            <a:br>
              <a:rPr lang="ru-RU" sz="2800" dirty="0" smtClean="0"/>
            </a:br>
            <a:r>
              <a:rPr lang="ru-RU" sz="2800" dirty="0" smtClean="0"/>
              <a:t>Из древних рун. Мы видим в них тропу</a:t>
            </a:r>
            <a:br>
              <a:rPr lang="ru-RU" sz="2800" dirty="0" smtClean="0"/>
            </a:br>
            <a:r>
              <a:rPr lang="ru-RU" sz="2800" dirty="0" smtClean="0"/>
              <a:t/>
            </a:r>
            <a:br>
              <a:rPr lang="ru-RU" sz="2800" dirty="0" smtClean="0"/>
            </a:br>
            <a:r>
              <a:rPr lang="ru-RU" sz="2800" dirty="0" smtClean="0"/>
              <a:t>К далёким предкам. В вышивке сокрыта</a:t>
            </a:r>
            <a:br>
              <a:rPr lang="ru-RU" sz="2800" dirty="0" smtClean="0"/>
            </a:br>
            <a:r>
              <a:rPr lang="ru-RU" sz="2800" dirty="0" smtClean="0"/>
              <a:t>Их вера, жизнь. И можем мы прочесть,</a:t>
            </a:r>
            <a:br>
              <a:rPr lang="ru-RU" sz="2800" dirty="0" smtClean="0"/>
            </a:br>
            <a:r>
              <a:rPr lang="ru-RU" sz="2800" dirty="0" smtClean="0"/>
              <a:t>Как в книге, мысли их, детали быта,</a:t>
            </a:r>
            <a:br>
              <a:rPr lang="ru-RU" sz="2800" dirty="0" smtClean="0"/>
            </a:br>
            <a:r>
              <a:rPr lang="ru-RU" sz="2800" dirty="0" smtClean="0"/>
              <a:t>Из глубины веков увидеть весть...</a:t>
            </a:r>
            <a:br>
              <a:rPr lang="ru-RU" sz="2800" dirty="0" smtClean="0"/>
            </a:br>
            <a:r>
              <a:rPr lang="ru-RU" sz="2800" dirty="0" smtClean="0"/>
              <a:t/>
            </a:r>
            <a:br>
              <a:rPr lang="ru-RU" sz="2800" dirty="0" smtClean="0"/>
            </a:br>
            <a:r>
              <a:rPr lang="ru-RU" sz="2800" dirty="0" smtClean="0"/>
              <a:t>Серж </a:t>
            </a:r>
            <a:r>
              <a:rPr lang="ru-RU" sz="2800" dirty="0" err="1" smtClean="0"/>
              <a:t>Эсьмонт</a:t>
            </a:r>
            <a:r>
              <a:rPr lang="ru-RU" sz="2800" dirty="0" smtClean="0"/>
              <a:t/>
            </a:r>
            <a:br>
              <a:rPr lang="ru-RU" sz="2800" dirty="0" smtClean="0"/>
            </a:br>
            <a:r>
              <a:rPr lang="ru-RU" sz="2800" dirty="0" smtClean="0"/>
              <a:t>Чувашский наряд</a:t>
            </a:r>
            <a:r>
              <a:rPr lang="ru-RU" sz="4000" dirty="0" smtClean="0"/>
              <a:t/>
            </a:r>
            <a:br>
              <a:rPr lang="ru-RU" sz="4000" dirty="0" smtClean="0"/>
            </a:br>
            <a:endParaRPr lang="ru-RU" sz="40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352722"/>
          </a:xfrm>
        </p:spPr>
        <p:txBody>
          <a:bodyPr/>
          <a:lstStyle/>
          <a:p>
            <a:r>
              <a:rPr lang="ru-RU" sz="2800" dirty="0" smtClean="0"/>
              <a:t>Сельские мастера изготавливают праздничные костюмы для проведения национальных свадеб в селах и городах. В таких «обновленных» нарядах подчас используются подлинные головные уборы </a:t>
            </a:r>
            <a:r>
              <a:rPr lang="ru-RU" sz="2800" dirty="0" err="1" smtClean="0"/>
              <a:t>хушпу</a:t>
            </a:r>
            <a:r>
              <a:rPr lang="ru-RU" sz="2800" dirty="0" smtClean="0"/>
              <a:t> и украшения. Они по-прежнему сохраняют своё значение в качестве важнейшего смыслового, эстетического и сакрального центра чувашского костюма.</a:t>
            </a:r>
            <a:br>
              <a:rPr lang="ru-RU" sz="2800" dirty="0" smtClean="0"/>
            </a:br>
            <a:r>
              <a:rPr lang="ru-RU" sz="2800" dirty="0" smtClean="0"/>
              <a:t>Национальная одежда немыслима без вышитого орнамента. И у чувашей наиболее распространён геометрический орнамент.</a:t>
            </a:r>
            <a:endParaRPr lang="ru-RU" sz="2800"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138408"/>
          </a:xfrm>
        </p:spPr>
        <p:txBody>
          <a:bodyPr/>
          <a:lstStyle/>
          <a:p>
            <a:r>
              <a:rPr lang="ru-RU" sz="2800" dirty="0" smtClean="0"/>
              <a:t>В символах, образующих узоры по канту одежды, нагрудной части и рукавах, можно рассмотреть образы природы (солнце, дерево, поле), человеческих взаимоотношений (семья, род, сила, верность, трудолюбие). Одним из самых простых и при этом главных всегда считался солярный знак: солнце как источник жизни вышивалось в форме круга с лучами, креста и квадрата. Сложными и самыми красивыми узорами передавались понятия вечности (связь неба с землёй), памяти прошлого, мудрости предков и диалога поколений.</a:t>
            </a:r>
            <a:endParaRPr lang="ru-RU" sz="2800" dirty="0"/>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995664"/>
          </a:xfrm>
        </p:spPr>
        <p:txBody>
          <a:bodyPr/>
          <a:lstStyle/>
          <a:p>
            <a:r>
              <a:rPr lang="ru-RU" sz="2800" dirty="0" smtClean="0"/>
              <a:t>Самая ценная вышивка была двусторонней – без швов и узелков. Чёрным выполнялись основные элементы узора, красный использовался для заполнения. Сочетание белого (полотно) с красным (цветом благополучия и счастливой полнокровной жизни) – сакральная гамма. Но вообще вышивальщицы использовали все цвета: зелёный – цвет природы, жёлтый – солнца, синий – неба.</a:t>
            </a:r>
            <a:br>
              <a:rPr lang="ru-RU" sz="2800" dirty="0" smtClean="0"/>
            </a:br>
            <a:r>
              <a:rPr lang="ru-RU" sz="2800" dirty="0" smtClean="0"/>
              <a:t>Старинные головные уборы чувашских женщин делятся на две группы: покрывала и шапки. К группе покрывал относятся головная повязка (</a:t>
            </a:r>
            <a:r>
              <a:rPr lang="ru-RU" sz="2800" dirty="0" err="1" smtClean="0"/>
              <a:t>сурпан</a:t>
            </a:r>
            <a:r>
              <a:rPr lang="ru-RU" sz="2800" dirty="0" smtClean="0"/>
              <a:t>) с перевязью (</a:t>
            </a:r>
            <a:r>
              <a:rPr lang="ru-RU" sz="2800" dirty="0" err="1" smtClean="0"/>
              <a:t>масмак</a:t>
            </a:r>
            <a:r>
              <a:rPr lang="ru-RU" sz="2800" dirty="0" smtClean="0"/>
              <a:t>), а также платок (</a:t>
            </a:r>
            <a:r>
              <a:rPr lang="ru-RU" sz="2800" dirty="0" err="1" smtClean="0"/>
              <a:t>пус</a:t>
            </a:r>
            <a:r>
              <a:rPr lang="ru-RU" sz="2800" dirty="0" smtClean="0"/>
              <a:t> </a:t>
            </a:r>
            <a:r>
              <a:rPr lang="ru-RU" sz="2800" dirty="0" err="1" smtClean="0"/>
              <a:t>тутри</a:t>
            </a:r>
            <a:r>
              <a:rPr lang="ru-RU" sz="2800" dirty="0" smtClean="0"/>
              <a:t>) с перевязью и чалма. Это уборы замужних женщин. Сюда же относится покрывало невесты (</a:t>
            </a:r>
            <a:r>
              <a:rPr lang="ru-RU" sz="2800" dirty="0" err="1" smtClean="0"/>
              <a:t>пёркенчёк</a:t>
            </a:r>
            <a:r>
              <a:rPr lang="ru-RU" sz="2800" dirty="0" smtClean="0"/>
              <a:t>).</a:t>
            </a:r>
            <a:endParaRPr lang="ru-RU" sz="28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28596" y="1000108"/>
            <a:ext cx="8339515" cy="4857784"/>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3924094"/>
          </a:xfrm>
        </p:spPr>
        <p:txBody>
          <a:bodyPr/>
          <a:lstStyle/>
          <a:p>
            <a:r>
              <a:rPr lang="ru-RU" sz="2800" dirty="0" smtClean="0"/>
              <a:t>Чувашская народная одежда имеет сходства с костюмами народов Средней Азии и Казахстана. Выявлено много общего с нарядами этнографических групп туркмен, в частности, племени </a:t>
            </a:r>
            <a:r>
              <a:rPr lang="ru-RU" sz="2800" dirty="0" err="1" smtClean="0"/>
              <a:t>нохурли</a:t>
            </a:r>
            <a:r>
              <a:rPr lang="ru-RU" sz="2800" dirty="0" smtClean="0"/>
              <a:t>. Так, форму чувашской </a:t>
            </a:r>
            <a:r>
              <a:rPr lang="ru-RU" sz="2800" dirty="0" err="1" smtClean="0"/>
              <a:t>тухьи</a:t>
            </a:r>
            <a:r>
              <a:rPr lang="ru-RU" sz="2800" dirty="0" smtClean="0"/>
              <a:t> повторяет </a:t>
            </a:r>
            <a:r>
              <a:rPr lang="ru-RU" sz="2800" dirty="0" err="1" smtClean="0"/>
              <a:t>тухья</a:t>
            </a:r>
            <a:r>
              <a:rPr lang="ru-RU" sz="2800" dirty="0" smtClean="0"/>
              <a:t> девушек </a:t>
            </a:r>
            <a:r>
              <a:rPr lang="ru-RU" sz="2800" dirty="0" err="1" smtClean="0"/>
              <a:t>нохурли</a:t>
            </a:r>
            <a:r>
              <a:rPr lang="ru-RU" sz="2800" dirty="0" smtClean="0"/>
              <a:t>, шерстяные онучи </a:t>
            </a:r>
            <a:r>
              <a:rPr lang="ru-RU" sz="2800" dirty="0" err="1" smtClean="0"/>
              <a:t>долак</a:t>
            </a:r>
            <a:r>
              <a:rPr lang="ru-RU" sz="2800" dirty="0" smtClean="0"/>
              <a:t> близки к </a:t>
            </a:r>
            <a:r>
              <a:rPr lang="ru-RU" sz="2800" dirty="0" err="1" smtClean="0"/>
              <a:t>тăла</a:t>
            </a:r>
            <a:r>
              <a:rPr lang="ru-RU" sz="2800" dirty="0" smtClean="0"/>
              <a:t> и т. д. Параллели наблюдаются с одеждой ногайцев, авар, этнографической группы греков — </a:t>
            </a:r>
            <a:r>
              <a:rPr lang="ru-RU" sz="2800" dirty="0" err="1" smtClean="0"/>
              <a:t>урум</a:t>
            </a:r>
            <a:r>
              <a:rPr lang="ru-RU" sz="2800" dirty="0" smtClean="0"/>
              <a:t> и других народов Кавказа.</a:t>
            </a:r>
            <a:br>
              <a:rPr lang="ru-RU" sz="2800" dirty="0" smtClean="0"/>
            </a:br>
            <a:endParaRPr lang="ru-RU" sz="2800"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214414" y="357165"/>
            <a:ext cx="6529240" cy="620444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066970"/>
          </a:xfrm>
        </p:spPr>
        <p:txBody>
          <a:bodyPr/>
          <a:lstStyle/>
          <a:p>
            <a:r>
              <a:rPr lang="ru-RU" sz="2800" dirty="0" smtClean="0"/>
              <a:t>Типологическое сходство наблюдается в традиционной одежде народов </a:t>
            </a:r>
            <a:r>
              <a:rPr lang="ru-RU" sz="2800" dirty="0" err="1" smtClean="0"/>
              <a:t>Урало-Поволжья</a:t>
            </a:r>
            <a:r>
              <a:rPr lang="ru-RU" sz="2800" dirty="0" smtClean="0"/>
              <a:t> — это покрой одежды, орнаментация, стиль украшений, общность названий предметов народного костюма.</a:t>
            </a:r>
            <a:br>
              <a:rPr lang="ru-RU" sz="2800" dirty="0" smtClean="0"/>
            </a:br>
            <a:r>
              <a:rPr lang="ru-RU" sz="2800" dirty="0" smtClean="0"/>
              <a:t>Общую структуру имеют рубашки луговых марийцев и </a:t>
            </a:r>
            <a:r>
              <a:rPr lang="ru-RU" sz="2800" dirty="0" err="1" smtClean="0"/>
              <a:t>анат</a:t>
            </a:r>
            <a:r>
              <a:rPr lang="ru-RU" sz="2800" dirty="0" smtClean="0"/>
              <a:t> </a:t>
            </a:r>
            <a:r>
              <a:rPr lang="ru-RU" sz="2800" dirty="0" err="1" smtClean="0"/>
              <a:t>енчи</a:t>
            </a:r>
            <a:r>
              <a:rPr lang="ru-RU" sz="2800" dirty="0" smtClean="0"/>
              <a:t>, головные полотенца </a:t>
            </a:r>
            <a:r>
              <a:rPr lang="ru-RU" sz="2800" dirty="0" err="1" smtClean="0"/>
              <a:t>шарпан</a:t>
            </a:r>
            <a:r>
              <a:rPr lang="ru-RU" sz="2800" dirty="0" smtClean="0"/>
              <a:t> марийцев и </a:t>
            </a:r>
            <a:r>
              <a:rPr lang="ru-RU" sz="2800" dirty="0" err="1" smtClean="0"/>
              <a:t>сурпан</a:t>
            </a:r>
            <a:r>
              <a:rPr lang="ru-RU" sz="2800" dirty="0" smtClean="0"/>
              <a:t> </a:t>
            </a:r>
            <a:r>
              <a:rPr lang="ru-RU" sz="2800" dirty="0" err="1" smtClean="0"/>
              <a:t>вирьял</a:t>
            </a:r>
            <a:r>
              <a:rPr lang="ru-RU" sz="2800" dirty="0" smtClean="0"/>
              <a:t> </a:t>
            </a:r>
            <a:r>
              <a:rPr lang="ru-RU" sz="2800" dirty="0" err="1" smtClean="0"/>
              <a:t>и</a:t>
            </a:r>
            <a:r>
              <a:rPr lang="ru-RU" sz="2800" dirty="0" smtClean="0"/>
              <a:t> </a:t>
            </a:r>
            <a:r>
              <a:rPr lang="ru-RU" sz="2800" dirty="0" err="1" smtClean="0"/>
              <a:t>анат</a:t>
            </a:r>
            <a:r>
              <a:rPr lang="ru-RU" sz="2800" dirty="0" smtClean="0"/>
              <a:t> </a:t>
            </a:r>
            <a:r>
              <a:rPr lang="ru-RU" sz="2800" dirty="0" err="1" smtClean="0"/>
              <a:t>енчи</a:t>
            </a:r>
            <a:r>
              <a:rPr lang="ru-RU" sz="2800" dirty="0" smtClean="0"/>
              <a:t>, налобные повязки, поясные подвески </a:t>
            </a:r>
            <a:r>
              <a:rPr lang="ru-RU" sz="2800" dirty="0" err="1" smtClean="0"/>
              <a:t>солык</a:t>
            </a:r>
            <a:r>
              <a:rPr lang="ru-RU" sz="2800" dirty="0" smtClean="0"/>
              <a:t> и </a:t>
            </a:r>
            <a:r>
              <a:rPr lang="ru-RU" sz="2800" dirty="0" err="1" smtClean="0"/>
              <a:t>сěлкě</a:t>
            </a:r>
            <a:r>
              <a:rPr lang="ru-RU" sz="2800" dirty="0" smtClean="0"/>
              <a:t>, женские украшения из бисера и монет </a:t>
            </a:r>
            <a:r>
              <a:rPr lang="ru-RU" sz="2800" dirty="0" err="1" smtClean="0"/>
              <a:t>почкама</a:t>
            </a:r>
            <a:r>
              <a:rPr lang="ru-RU" sz="2800" dirty="0" smtClean="0"/>
              <a:t> (</a:t>
            </a:r>
            <a:r>
              <a:rPr lang="ru-RU" sz="2800" dirty="0" err="1" smtClean="0"/>
              <a:t>мар</a:t>
            </a:r>
            <a:r>
              <a:rPr lang="ru-RU" sz="2800" dirty="0" smtClean="0"/>
              <a:t>.) и </a:t>
            </a:r>
            <a:r>
              <a:rPr lang="ru-RU" sz="2800" dirty="0" err="1" smtClean="0"/>
              <a:t>ама</a:t>
            </a:r>
            <a:r>
              <a:rPr lang="ru-RU" sz="2800" dirty="0" smtClean="0"/>
              <a:t> (</a:t>
            </a:r>
            <a:r>
              <a:rPr lang="ru-RU" sz="2800" dirty="0" err="1" smtClean="0"/>
              <a:t>чув</a:t>
            </a:r>
            <a:r>
              <a:rPr lang="ru-RU" sz="2800" dirty="0" smtClean="0"/>
              <a:t>.), </a:t>
            </a:r>
            <a:r>
              <a:rPr lang="ru-RU" sz="2800" dirty="0" err="1" smtClean="0"/>
              <a:t>ошпу</a:t>
            </a:r>
            <a:r>
              <a:rPr lang="ru-RU" sz="2800" dirty="0" smtClean="0"/>
              <a:t> </a:t>
            </a:r>
            <a:r>
              <a:rPr lang="ru-RU" sz="2800" dirty="0" err="1" smtClean="0"/>
              <a:t>и</a:t>
            </a:r>
            <a:r>
              <a:rPr lang="ru-RU" sz="2800" dirty="0" smtClean="0"/>
              <a:t> </a:t>
            </a:r>
            <a:r>
              <a:rPr lang="ru-RU" sz="2800" dirty="0" err="1" smtClean="0"/>
              <a:t>хушпу</a:t>
            </a:r>
            <a:r>
              <a:rPr lang="ru-RU" sz="2800" dirty="0" smtClean="0"/>
              <a:t> с открытым верхом, </a:t>
            </a:r>
            <a:r>
              <a:rPr lang="ru-RU" sz="2800" dirty="0" err="1" smtClean="0"/>
              <a:t>такия</a:t>
            </a:r>
            <a:r>
              <a:rPr lang="ru-RU" sz="2800" dirty="0" smtClean="0"/>
              <a:t> и </a:t>
            </a:r>
            <a:r>
              <a:rPr lang="ru-RU" sz="2800" dirty="0" err="1" smtClean="0"/>
              <a:t>тухья</a:t>
            </a:r>
            <a:r>
              <a:rPr lang="ru-RU" sz="2800" dirty="0" smtClean="0"/>
              <a:t> </a:t>
            </a:r>
            <a:r>
              <a:rPr lang="ru-RU" sz="2800" dirty="0" err="1" smtClean="0"/>
              <a:t>и</a:t>
            </a:r>
            <a:r>
              <a:rPr lang="ru-RU" sz="2800" dirty="0" smtClean="0"/>
              <a:t> т. д.</a:t>
            </a:r>
            <a:endParaRPr lang="ru-RU" sz="2800" dirty="0"/>
          </a:p>
        </p:txBody>
      </p:sp>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281284"/>
          </a:xfrm>
        </p:spPr>
        <p:txBody>
          <a:bodyPr/>
          <a:lstStyle/>
          <a:p>
            <a:r>
              <a:rPr lang="ru-RU" sz="2800" dirty="0" smtClean="0"/>
              <a:t>Пласт параллелей, существующий в одежде и украшениях луговых марийцев и чувашей </a:t>
            </a:r>
            <a:r>
              <a:rPr lang="ru-RU" sz="2800" dirty="0" err="1" smtClean="0"/>
              <a:t>анат</a:t>
            </a:r>
            <a:r>
              <a:rPr lang="ru-RU" sz="2800" dirty="0" smtClean="0"/>
              <a:t> </a:t>
            </a:r>
            <a:r>
              <a:rPr lang="ru-RU" sz="2800" dirty="0" err="1" smtClean="0"/>
              <a:t>енчи</a:t>
            </a:r>
            <a:r>
              <a:rPr lang="ru-RU" sz="2800" dirty="0" smtClean="0"/>
              <a:t> и </a:t>
            </a:r>
            <a:r>
              <a:rPr lang="ru-RU" sz="2800" dirty="0" err="1" smtClean="0"/>
              <a:t>анатри</a:t>
            </a:r>
            <a:r>
              <a:rPr lang="ru-RU" sz="2800" dirty="0" smtClean="0"/>
              <a:t>, относится, надо полагать, к болгарскому времени. К более позднему времени следует отнести сходство между одеяниями </a:t>
            </a:r>
            <a:r>
              <a:rPr lang="ru-RU" sz="2800" dirty="0" err="1" smtClean="0"/>
              <a:t>вирьял</a:t>
            </a:r>
            <a:r>
              <a:rPr lang="ru-RU" sz="2800" dirty="0" smtClean="0"/>
              <a:t> и горных марийцев.</a:t>
            </a:r>
            <a:br>
              <a:rPr lang="ru-RU" sz="2800" dirty="0" smtClean="0"/>
            </a:br>
            <a:r>
              <a:rPr lang="ru-RU" sz="2800" dirty="0" smtClean="0"/>
              <a:t>Сходства выявляются при сравнении костюмов чувашей, с одной стороны, татар (казанских, </a:t>
            </a:r>
            <a:r>
              <a:rPr lang="ru-RU" sz="2800" dirty="0" err="1" smtClean="0"/>
              <a:t>кряшен</a:t>
            </a:r>
            <a:r>
              <a:rPr lang="ru-RU" sz="2800" dirty="0" smtClean="0"/>
              <a:t>, мишарей), башкир, удмуртов (особенно этнографической группы </a:t>
            </a:r>
            <a:r>
              <a:rPr lang="ru-RU" sz="2800" dirty="0" err="1" smtClean="0"/>
              <a:t>бесермян</a:t>
            </a:r>
            <a:r>
              <a:rPr lang="ru-RU" sz="2800" dirty="0" smtClean="0"/>
              <a:t>), мордвы, с другой.</a:t>
            </a:r>
            <a:endParaRPr lang="ru-RU" sz="2800"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sz="2800" dirty="0" smtClean="0"/>
              <a:t>В презентации использованы материалы из свободных источников.</a:t>
            </a:r>
            <a:endParaRPr lang="ru-RU" sz="28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857232"/>
            <a:ext cx="8305800" cy="5286412"/>
          </a:xfrm>
        </p:spPr>
        <p:txBody>
          <a:bodyPr/>
          <a:lstStyle/>
          <a:p>
            <a:r>
              <a:rPr lang="ru-RU" sz="2800" dirty="0" smtClean="0"/>
              <a:t> Когда хожу в чувашском платье,</a:t>
            </a:r>
            <a:br>
              <a:rPr lang="ru-RU" sz="2800" dirty="0" smtClean="0"/>
            </a:br>
            <a:r>
              <a:rPr lang="ru-RU" sz="2800" dirty="0" smtClean="0"/>
              <a:t>Когда на мне звенит </a:t>
            </a:r>
            <a:r>
              <a:rPr lang="ru-RU" sz="2800" dirty="0" err="1" smtClean="0"/>
              <a:t>тухъя</a:t>
            </a:r>
            <a:r>
              <a:rPr lang="ru-RU" sz="2800" dirty="0" smtClean="0"/>
              <a:t>,</a:t>
            </a:r>
            <a:br>
              <a:rPr lang="ru-RU" sz="2800" dirty="0" smtClean="0"/>
            </a:br>
            <a:r>
              <a:rPr lang="ru-RU" sz="2800" dirty="0" smtClean="0"/>
              <a:t>Во мне гремит «Ума палата» -</a:t>
            </a:r>
            <a:br>
              <a:rPr lang="ru-RU" sz="2800" dirty="0" smtClean="0"/>
            </a:br>
            <a:r>
              <a:rPr lang="ru-RU" sz="2800" dirty="0" smtClean="0"/>
              <a:t>Я становлюсь мудрей себя.</a:t>
            </a:r>
            <a:br>
              <a:rPr lang="ru-RU" sz="2800" dirty="0" smtClean="0"/>
            </a:br>
            <a:r>
              <a:rPr lang="ru-RU" sz="2800" dirty="0" smtClean="0"/>
              <a:t>Чувашский наш костюм </a:t>
            </a:r>
            <a:r>
              <a:rPr lang="ru-RU" sz="2800" dirty="0" err="1" smtClean="0"/>
              <a:t>стозвонный</a:t>
            </a:r>
            <a:r>
              <a:rPr lang="ru-RU" sz="2800" dirty="0" smtClean="0"/>
              <a:t/>
            </a:r>
            <a:br>
              <a:rPr lang="ru-RU" sz="2800" dirty="0" smtClean="0"/>
            </a:br>
            <a:r>
              <a:rPr lang="ru-RU" sz="2800" dirty="0" smtClean="0"/>
              <a:t>Оберегаем все, любя.</a:t>
            </a:r>
            <a:br>
              <a:rPr lang="ru-RU" sz="2800" dirty="0" smtClean="0"/>
            </a:br>
            <a:r>
              <a:rPr lang="ru-RU" sz="2800" dirty="0" smtClean="0"/>
              <a:t>На «</a:t>
            </a:r>
            <a:r>
              <a:rPr lang="ru-RU" sz="2800" dirty="0" err="1" smtClean="0"/>
              <a:t>Агатуй</a:t>
            </a:r>
            <a:r>
              <a:rPr lang="ru-RU" sz="2800" dirty="0" smtClean="0"/>
              <a:t>» - </a:t>
            </a:r>
            <a:r>
              <a:rPr lang="ru-RU" sz="2800" dirty="0" err="1" smtClean="0"/>
              <a:t>на</a:t>
            </a:r>
            <a:r>
              <a:rPr lang="ru-RU" sz="2800" dirty="0" smtClean="0"/>
              <a:t> праздник званный</a:t>
            </a:r>
            <a:br>
              <a:rPr lang="ru-RU" sz="2800" dirty="0" smtClean="0"/>
            </a:br>
            <a:r>
              <a:rPr lang="ru-RU" sz="2800" dirty="0" smtClean="0"/>
              <a:t>Мы приглашаем, друг, тебя!</a:t>
            </a:r>
            <a:br>
              <a:rPr lang="ru-RU" sz="2800" dirty="0" smtClean="0"/>
            </a:br>
            <a:r>
              <a:rPr lang="ru-RU" sz="2800" dirty="0" smtClean="0"/>
              <a:t/>
            </a:r>
            <a:br>
              <a:rPr lang="ru-RU" sz="2800" dirty="0" smtClean="0"/>
            </a:br>
            <a:r>
              <a:rPr lang="ru-RU" sz="2800" dirty="0" smtClean="0"/>
              <a:t>Раиса </a:t>
            </a:r>
            <a:r>
              <a:rPr lang="ru-RU" sz="2800" dirty="0" err="1" smtClean="0"/>
              <a:t>Сарби</a:t>
            </a:r>
            <a:r>
              <a:rPr lang="ru-RU" sz="2800" dirty="0" smtClean="0"/>
              <a:t/>
            </a:r>
            <a:br>
              <a:rPr lang="ru-RU" sz="2800" dirty="0" smtClean="0"/>
            </a:br>
            <a:r>
              <a:rPr lang="ru-RU" sz="2800" dirty="0" smtClean="0"/>
              <a:t> Магия чувашского костюма </a:t>
            </a:r>
            <a:endParaRPr lang="ru-RU" sz="2800"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995664"/>
          </a:xfrm>
        </p:spPr>
        <p:txBody>
          <a:bodyPr/>
          <a:lstStyle/>
          <a:p>
            <a:r>
              <a:rPr lang="ru-RU" sz="2800" dirty="0" smtClean="0"/>
              <a:t>Классический чувашский национальный костюм сложился в XII-XVIII веках. По нему, как по старинному документу, можно изучать историю, традиции народа. </a:t>
            </a:r>
            <a:br>
              <a:rPr lang="ru-RU" sz="2800" dirty="0" smtClean="0"/>
            </a:br>
            <a:r>
              <a:rPr lang="ru-RU" sz="2800" dirty="0" smtClean="0"/>
              <a:t>Чувашская одежда представлена разнообразием головных уборов, платьев и костюмов, а также известна богатством вышитых </a:t>
            </a:r>
            <a:r>
              <a:rPr lang="ru-RU" sz="2800" dirty="0" err="1" smtClean="0"/>
              <a:t>ромбо</a:t>
            </a:r>
            <a:r>
              <a:rPr lang="ru-RU" sz="2800" dirty="0" smtClean="0"/>
              <a:t>- и зигзагообразных узоров, монетной и бисерной отделки, специального кроя. По назначению она использовалась лишь примерно до середины XX века. Некоторые старинные наряды дошли до наших дней.</a:t>
            </a:r>
            <a:br>
              <a:rPr lang="ru-RU" sz="2800" dirty="0" smtClean="0"/>
            </a:br>
            <a:r>
              <a:rPr lang="ru-RU" sz="2800" dirty="0" smtClean="0"/>
              <a:t/>
            </a:r>
            <a:br>
              <a:rPr lang="ru-RU" sz="2800" dirty="0" smtClean="0"/>
            </a:br>
            <a:endParaRPr lang="ru-RU" sz="2800" dirty="0"/>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857232"/>
            <a:ext cx="8305800" cy="5429288"/>
          </a:xfrm>
        </p:spPr>
        <p:txBody>
          <a:bodyPr/>
          <a:lstStyle/>
          <a:p>
            <a:r>
              <a:rPr lang="ru-RU" sz="2800" dirty="0" smtClean="0"/>
              <a:t>Примечательно в этом смысле высказывания Аксакова С.Т., касающееся чувашского национального костюма: “Тут опять явились для меня новые, невиданные предметы: прежде всего кинулся мне в глаза наряд чувашских женщин: они ходят в белых рубашках, вышитых красной шерстью, носят какие-то черные хвосты, а головы их и грудь увешаны серебряными, и крупными и самыми мелкими, деньгами: все это звенит и брякает на них при каждом движении”. </a:t>
            </a:r>
            <a:br>
              <a:rPr lang="ru-RU" sz="2800" dirty="0" smtClean="0"/>
            </a:br>
            <a:endParaRPr lang="ru-RU" sz="28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5067102"/>
          </a:xfrm>
        </p:spPr>
        <p:txBody>
          <a:bodyPr/>
          <a:lstStyle/>
          <a:p>
            <a:r>
              <a:rPr lang="ru-RU" sz="2800" dirty="0" smtClean="0"/>
              <a:t>В зависимости от места проживания относительно течения Волги чуваши делятся на верховых (</a:t>
            </a:r>
            <a:r>
              <a:rPr lang="ru-RU" sz="2800" dirty="0" err="1" smtClean="0"/>
              <a:t>вирьял</a:t>
            </a:r>
            <a:r>
              <a:rPr lang="ru-RU" sz="2800" dirty="0" smtClean="0"/>
              <a:t>), средненизовых (</a:t>
            </a:r>
            <a:r>
              <a:rPr lang="ru-RU" sz="2800" dirty="0" err="1" smtClean="0"/>
              <a:t>анат</a:t>
            </a:r>
            <a:r>
              <a:rPr lang="ru-RU" sz="2800" dirty="0" smtClean="0"/>
              <a:t> </a:t>
            </a:r>
            <a:r>
              <a:rPr lang="ru-RU" sz="2800" dirty="0" err="1" smtClean="0"/>
              <a:t>енчи</a:t>
            </a:r>
            <a:r>
              <a:rPr lang="ru-RU" sz="2800" dirty="0" smtClean="0"/>
              <a:t>) и низовых (</a:t>
            </a:r>
            <a:r>
              <a:rPr lang="ru-RU" sz="2800" dirty="0" err="1" smtClean="0"/>
              <a:t>анатри</a:t>
            </a:r>
            <a:r>
              <a:rPr lang="ru-RU" sz="2800" dirty="0" smtClean="0"/>
              <a:t>). Несмотря на общую национальную принадлежность, этнографические группы имеют отличия в традициях. Особенно ярко они прослеживаются в костюмах, украшениях и вышивке.</a:t>
            </a:r>
            <a:br>
              <a:rPr lang="ru-RU" sz="2800" dirty="0" smtClean="0"/>
            </a:br>
            <a:r>
              <a:rPr lang="ru-RU" sz="2800" dirty="0" smtClean="0"/>
              <a:t> Чаще всего чуваши изготавливали одежду из домотканого полотна, кожи, войлока, овечьей шерсти или сукна. Почти в каждом крестьянском дворе имелся прядильный и ткацкий инвентарь. Холсты для будущих изделий умели ткать все деревенские женщины. Для этого они выращивали лен и коноплю. Обувь чуваши мастерили из дерева и луба.</a:t>
            </a:r>
            <a:endParaRPr lang="ru-RU" sz="2800"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7158" y="571480"/>
            <a:ext cx="8267723" cy="584905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1433732"/>
            <a:ext cx="8305800" cy="4709912"/>
          </a:xfrm>
        </p:spPr>
        <p:txBody>
          <a:bodyPr/>
          <a:lstStyle/>
          <a:p>
            <a:r>
              <a:rPr lang="ru-RU" sz="2800" dirty="0" smtClean="0"/>
              <a:t>Белая рубаха (</a:t>
            </a:r>
            <a:r>
              <a:rPr lang="ru-RU" sz="2800" dirty="0" err="1" smtClean="0"/>
              <a:t>кĕпе</a:t>
            </a:r>
            <a:r>
              <a:rPr lang="ru-RU" sz="2800" dirty="0" smtClean="0"/>
              <a:t>) — основа всех чувашских одеяний. Мастерицы шили ее из конопляного полотнища. Боковые части закрывали прямыми вставками, которые расширяли рубаху книзу и подчеркивали ее объемный силуэт. Высота женского </a:t>
            </a:r>
            <a:r>
              <a:rPr lang="ru-RU" sz="2800" dirty="0" err="1" smtClean="0"/>
              <a:t>кĕпе</a:t>
            </a:r>
            <a:r>
              <a:rPr lang="ru-RU" sz="2800" dirty="0" smtClean="0"/>
              <a:t> достигала 120 см, а мужского — 80 см.</a:t>
            </a:r>
            <a:br>
              <a:rPr lang="ru-RU" sz="2800" dirty="0" smtClean="0"/>
            </a:br>
            <a:r>
              <a:rPr lang="ru-RU" sz="2800" dirty="0" smtClean="0"/>
              <a:t>Мужчины носили холстяные </a:t>
            </a:r>
            <a:r>
              <a:rPr lang="ru-RU" sz="2800" dirty="0" err="1" smtClean="0"/>
              <a:t>туникообразные</a:t>
            </a:r>
            <a:r>
              <a:rPr lang="ru-RU" sz="2800" dirty="0" smtClean="0"/>
              <a:t> рубахи (</a:t>
            </a:r>
            <a:r>
              <a:rPr lang="ru-RU" sz="2800" dirty="0" err="1" smtClean="0"/>
              <a:t>кĕпе</a:t>
            </a:r>
            <a:r>
              <a:rPr lang="ru-RU" sz="2800" dirty="0" smtClean="0"/>
              <a:t>) длиной до колен. Здесь грудной разрез располагался справа и завязывался тесьмой. </a:t>
            </a:r>
            <a:r>
              <a:rPr lang="ru-RU" sz="2800" dirty="0" err="1" smtClean="0"/>
              <a:t>Кĕпе</a:t>
            </a:r>
            <a:r>
              <a:rPr lang="ru-RU" sz="2800" dirty="0" smtClean="0"/>
              <a:t> низовой группы чувашей (</a:t>
            </a:r>
            <a:r>
              <a:rPr lang="ru-RU" sz="2800" dirty="0" err="1" smtClean="0"/>
              <a:t>анатри</a:t>
            </a:r>
            <a:r>
              <a:rPr lang="ru-RU" sz="2800" dirty="0" smtClean="0"/>
              <a:t>) отличались цветным клетчатым узором в красную или синюю клетку. Простые рабочие рубахи ничем не украшались, а праздничные — имели вышивку на грудном разрезе, рукавах и подоле.</a:t>
            </a:r>
            <a:endParaRPr lang="ru-RU" sz="2800"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4425" y="447675"/>
            <a:ext cx="6915150" cy="5962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TotalTime>
  <Words>806</Words>
  <Application>Microsoft Office PowerPoint</Application>
  <PresentationFormat>Экран (4:3)</PresentationFormat>
  <Paragraphs>20</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Бумажная</vt:lpstr>
      <vt:lpstr>Чувашский национальный костюм</vt:lpstr>
      <vt:lpstr>Увидеть можем мы наряд чувашский. На голове – тухья (или хушпу, Коль замужем). Орнамент там булгарский – Из древних рун. Мы видим в них тропу  К далёким предкам. В вышивке сокрыта Их вера, жизнь. И можем мы прочесть, Как в книге, мысли их, детали быта, Из глубины веков увидеть весть...  Серж Эсьмонт Чувашский наряд </vt:lpstr>
      <vt:lpstr> Когда хожу в чувашском платье, Когда на мне звенит тухъя, Во мне гремит «Ума палата» - Я становлюсь мудрей себя. Чувашский наш костюм стозвонный Оберегаем все, любя. На «Агатуй» - на праздник званный Мы приглашаем, друг, тебя!  Раиса Сарби  Магия чувашского костюма </vt:lpstr>
      <vt:lpstr>Классический чувашский национальный костюм сложился в XII-XVIII веках. По нему, как по старинному документу, можно изучать историю, традиции народа.  Чувашская одежда представлена разнообразием головных уборов, платьев и костюмов, а также известна богатством вышитых ромбо- и зигзагообразных узоров, монетной и бисерной отделки, специального кроя. По назначению она использовалась лишь примерно до середины XX века. Некоторые старинные наряды дошли до наших дней.  </vt:lpstr>
      <vt:lpstr>Примечательно в этом смысле высказывания Аксакова С.Т., касающееся чувашского национального костюма: “Тут опять явились для меня новые, невиданные предметы: прежде всего кинулся мне в глаза наряд чувашских женщин: они ходят в белых рубашках, вышитых красной шерстью, носят какие-то черные хвосты, а головы их и грудь увешаны серебряными, и крупными и самыми мелкими, деньгами: все это звенит и брякает на них при каждом движении”.  </vt:lpstr>
      <vt:lpstr>В зависимости от места проживания относительно течения Волги чуваши делятся на верховых (вирьял), средненизовых (анат енчи) и низовых (анатри). Несмотря на общую национальную принадлежность, этнографические группы имеют отличия в традициях. Особенно ярко они прослеживаются в костюмах, украшениях и вышивке.  Чаще всего чуваши изготавливали одежду из домотканого полотна, кожи, войлока, овечьей шерсти или сукна. Почти в каждом крестьянском дворе имелся прядильный и ткацкий инвентарь. Холсты для будущих изделий умели ткать все деревенские женщины. Для этого они выращивали лен и коноплю. Обувь чуваши мастерили из дерева и луба.</vt:lpstr>
      <vt:lpstr>Слайд 7</vt:lpstr>
      <vt:lpstr>Белая рубаха (кĕпе) — основа всех чувашских одеяний. Мастерицы шили ее из конопляного полотнища. Боковые части закрывали прямыми вставками, которые расширяли рубаху книзу и подчеркивали ее объемный силуэт. Высота женского кĕпе достигала 120 см, а мужского — 80 см. Мужчины носили холстяные туникообразные рубахи (кĕпе) длиной до колен. Здесь грудной разрез располагался справа и завязывался тесьмой. Кĕпе низовой группы чувашей (анатри) отличались цветным клетчатым узором в красную или синюю клетку. Простые рабочие рубахи ничем не украшались, а праздничные — имели вышивку на грудном разрезе, рукавах и подоле.</vt:lpstr>
      <vt:lpstr>Слайд 9</vt:lpstr>
      <vt:lpstr>Считалось, чем богаче узор, тем праздничнее одеяние. Однако мужской наряд орнаментировался скромнее женского. К примеру, на рубахе в области плеч вышивали узоры-символы неба, в области груди — узоры-символы огня, которые, по верованиям древних чувашей, обозначали мужественность. Кроме того, мужчины носили штаны (йeм) и однотонную безрукавку. На праздники парни надевали кожаные сапоги (сăран атă). В гардеробе каждой чувашки была холстяная рубаха (кĕпе), которая ниспадала до щиколоток. В отличие от мужских рубах женские часто имели нагрудные узоры-обереги кĕске в виде солнца. </vt:lpstr>
      <vt:lpstr>Слайд 11</vt:lpstr>
      <vt:lpstr>Поверх рубахи надевали вышитый передник (чĕрçитти), а представительницы верховой группы (вирьял) вместо него в основном носили белый вышитый фартук (саппун). Композиции чувашской нагрудной вышивки, мотивы и техники исполнения, имея единую этническую основу, варьируются у разных этнографических групп. Согласно народным поверьям, узоры защищали владелицу рубашки от злых духов. Со временем сакральное значение вышивки было утеряно, и нагрудные символы стали просто украшением. </vt:lpstr>
      <vt:lpstr>Весной и осенью женщины спасались от прохлады легким кафтан-халатом или суконным кафтаном. Зимой чуваши надевали штаны из домашнего сукна и приталенную шубу из овчины со сборками на талии (кĕрĕк). Женская одежда отличалась от мужской большим числом сборок. Как правило, их было около пяти. Они подчеркивали состоятельность владельца шубы. Ведь если много сборок, значит и немало овчин ушло на ее изготовление.  Одежда девочек была проще, но выглядела не менее нарядно. Платья украшались несложным узором или тесьмой на подоле. На нагрудной части рубахи обычно вышивали две аккуратные косые полосы, а одну — только для сирот.</vt:lpstr>
      <vt:lpstr>Слайд 14</vt:lpstr>
      <vt:lpstr> Весной и осенью представители верховой группы носили в повседневности холстяной кафтан (шупăр) или шерстяной кафтан (сăхман), а низовой — суконный халат (пустав). Так же, как и женщины, зимой мужчины ходили в штанах из домашнего сукна и шубе из овчины с 2−3 сборками на талии (кĕрĕк). В дорогу поверх шубы или кафтана состоятельные чуваши надевали черный овчинный тулуп. Одежда мальчиков была схожа со взрослой, но она не имела вышивки с ритуальной символикой. Ворот рубахи мальчика-подростка украшал однотонный узор.  </vt:lpstr>
      <vt:lpstr>Слайд 16</vt:lpstr>
      <vt:lpstr>С 1930-х годов традиционная одежда повсеместно стала замещаться одеждой городского типа. Однако в сельской среде национальные комплексы сохраняются до настоящего времени почти повсеместно, особенно в отдаленных районах. Главным образом, они используются в качестве праздничной и обрядовой одежды, а также в фольклорно-сценической деятельности. Традиции народного костюма развиваются в творчестве многих народных мастеров и художников, в работе предприятий народных художественных промыслов.</vt:lpstr>
      <vt:lpstr>Современные художники-модельеры не реконструируют традиционный наряд, а создают костюмы-образы на основе ассоциативных представлений и изучения музейных подлинников. Они стремятся понять происхождение и значение узоров, сохранить ценность ручной работы и натуральных материалов. Наиболее активные и талантливые участвуют в престижных конкурсах современной моды на региональном и российском уровнях. </vt:lpstr>
      <vt:lpstr>Слайд 19</vt:lpstr>
      <vt:lpstr>Сельские мастера изготавливают праздничные костюмы для проведения национальных свадеб в селах и городах. В таких «обновленных» нарядах подчас используются подлинные головные уборы хушпу и украшения. Они по-прежнему сохраняют своё значение в качестве важнейшего смыслового, эстетического и сакрального центра чувашского костюма. Национальная одежда немыслима без вышитого орнамента. И у чувашей наиболее распространён геометрический орнамент.</vt:lpstr>
      <vt:lpstr>В символах, образующих узоры по канту одежды, нагрудной части и рукавах, можно рассмотреть образы природы (солнце, дерево, поле), человеческих взаимоотношений (семья, род, сила, верность, трудолюбие). Одним из самых простых и при этом главных всегда считался солярный знак: солнце как источник жизни вышивалось в форме круга с лучами, креста и квадрата. Сложными и самыми красивыми узорами передавались понятия вечности (связь неба с землёй), памяти прошлого, мудрости предков и диалога поколений.</vt:lpstr>
      <vt:lpstr>Самая ценная вышивка была двусторонней – без швов и узелков. Чёрным выполнялись основные элементы узора, красный использовался для заполнения. Сочетание белого (полотно) с красным (цветом благополучия и счастливой полнокровной жизни) – сакральная гамма. Но вообще вышивальщицы использовали все цвета: зелёный – цвет природы, жёлтый – солнца, синий – неба. Старинные головные уборы чувашских женщин делятся на две группы: покрывала и шапки. К группе покрывал относятся головная повязка (сурпан) с перевязью (масмак), а также платок (пус тутри) с перевязью и чалма. Это уборы замужних женщин. Сюда же относится покрывало невесты (пёркенчёк).</vt:lpstr>
      <vt:lpstr>Слайд 23</vt:lpstr>
      <vt:lpstr>Чувашская народная одежда имеет сходства с костюмами народов Средней Азии и Казахстана. Выявлено много общего с нарядами этнографических групп туркмен, в частности, племени нохурли. Так, форму чувашской тухьи повторяет тухья девушек нохурли, шерстяные онучи долак близки к тăла и т. д. Параллели наблюдаются с одеждой ногайцев, авар, этнографической группы греков — урум и других народов Кавказа. </vt:lpstr>
      <vt:lpstr>Слайд 25</vt:lpstr>
      <vt:lpstr>Типологическое сходство наблюдается в традиционной одежде народов Урало-Поволжья — это покрой одежды, орнаментация, стиль украшений, общность названий предметов народного костюма. Общую структуру имеют рубашки луговых марийцев и анат енчи, головные полотенца шарпан марийцев и сурпан вирьял и анат енчи, налобные повязки, поясные подвески солык и сěлкě, женские украшения из бисера и монет почкама (мар.) и ама (чув.), ошпу и хушпу с открытым верхом, такия и тухья и т. д.</vt:lpstr>
      <vt:lpstr>Пласт параллелей, существующий в одежде и украшениях луговых марийцев и чувашей анат енчи и анатри, относится, надо полагать, к болгарскому времени. К более позднему времени следует отнести сходство между одеяниями вирьял и горных марийцев. Сходства выявляются при сравнении костюмов чувашей, с одной стороны, татар (казанских, кряшен, мишарей), башкир, удмуртов (особенно этнографической группы бесермян), мордвы, с другой.</vt:lpstr>
      <vt:lpstr>В презентации использованы материалы из свободных источников.</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polz</dc:creator>
  <cp:lastModifiedBy>polz</cp:lastModifiedBy>
  <cp:revision>18</cp:revision>
  <dcterms:created xsi:type="dcterms:W3CDTF">2022-09-29T04:10:47Z</dcterms:created>
  <dcterms:modified xsi:type="dcterms:W3CDTF">2022-09-29T04:47:54Z</dcterms:modified>
</cp:coreProperties>
</file>