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2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1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CAA13-EA73-4A9E-A9B3-40456F084338}" type="datetimeFigureOut">
              <a:rPr lang="ru-RU" smtClean="0"/>
              <a:t>30.08.2022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4D35FED-8ABF-478C-A733-47C23DAF5333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CAA13-EA73-4A9E-A9B3-40456F084338}" type="datetimeFigureOut">
              <a:rPr lang="ru-RU" smtClean="0"/>
              <a:t>30.08.2022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35FED-8ABF-478C-A733-47C23DAF53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CAA13-EA73-4A9E-A9B3-40456F084338}" type="datetimeFigureOut">
              <a:rPr lang="ru-RU" smtClean="0"/>
              <a:t>30.08.2022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35FED-8ABF-478C-A733-47C23DAF53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00CAA13-EA73-4A9E-A9B3-40456F084338}" type="datetimeFigureOut">
              <a:rPr lang="ru-RU" smtClean="0"/>
              <a:t>30.08.2022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54D35FED-8ABF-478C-A733-47C23DAF5333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CAA13-EA73-4A9E-A9B3-40456F084338}" type="datetimeFigureOut">
              <a:rPr lang="ru-RU" smtClean="0"/>
              <a:t>30.08.2022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35FED-8ABF-478C-A733-47C23DAF533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CAA13-EA73-4A9E-A9B3-40456F084338}" type="datetimeFigureOut">
              <a:rPr lang="ru-RU" smtClean="0"/>
              <a:t>30.08.2022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35FED-8ABF-478C-A733-47C23DAF533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35FED-8ABF-478C-A733-47C23DAF533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CAA13-EA73-4A9E-A9B3-40456F084338}" type="datetimeFigureOut">
              <a:rPr lang="ru-RU" smtClean="0"/>
              <a:t>30.08.2022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CAA13-EA73-4A9E-A9B3-40456F084338}" type="datetimeFigureOut">
              <a:rPr lang="ru-RU" smtClean="0"/>
              <a:t>30.08.2022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35FED-8ABF-478C-A733-47C23DAF533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CAA13-EA73-4A9E-A9B3-40456F084338}" type="datetimeFigureOut">
              <a:rPr lang="ru-RU" smtClean="0"/>
              <a:t>30.08.2022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35FED-8ABF-478C-A733-47C23DAF53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00CAA13-EA73-4A9E-A9B3-40456F084338}" type="datetimeFigureOut">
              <a:rPr lang="ru-RU" smtClean="0"/>
              <a:t>30.08.2022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4D35FED-8ABF-478C-A733-47C23DAF533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CAA13-EA73-4A9E-A9B3-40456F084338}" type="datetimeFigureOut">
              <a:rPr lang="ru-RU" smtClean="0"/>
              <a:t>30.08.2022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4D35FED-8ABF-478C-A733-47C23DAF533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00CAA13-EA73-4A9E-A9B3-40456F084338}" type="datetimeFigureOut">
              <a:rPr lang="ru-RU" smtClean="0"/>
              <a:t>30.08.2022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54D35FED-8ABF-478C-A733-47C23DAF5333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19100" y="934062"/>
            <a:ext cx="8305800" cy="2134898"/>
          </a:xfrm>
        </p:spPr>
        <p:txBody>
          <a:bodyPr/>
          <a:lstStyle/>
          <a:p>
            <a:r>
              <a:rPr lang="ru-RU" dirty="0"/>
              <a:t>Этнографический обзор истории </a:t>
            </a:r>
            <a:br>
              <a:rPr lang="ru-RU" dirty="0"/>
            </a:br>
            <a:r>
              <a:rPr lang="ru-RU" dirty="0"/>
              <a:t>Оренбургского края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2F749EF-C793-D87C-77AF-4B456D6C931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942738"/>
            <a:ext cx="2129102" cy="2218382"/>
          </a:xfrm>
          <a:prstGeom prst="rect">
            <a:avLst/>
          </a:prstGeom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D4FA7637-9C6C-5086-73A5-B33AFC30D242}"/>
              </a:ext>
            </a:extLst>
          </p:cNvPr>
          <p:cNvSpPr txBox="1">
            <a:spLocks/>
          </p:cNvSpPr>
          <p:nvPr/>
        </p:nvSpPr>
        <p:spPr>
          <a:xfrm>
            <a:off x="3419872" y="3942738"/>
            <a:ext cx="4824536" cy="2134898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lang="en-US" sz="48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/>
              <a:t>Главный специалист Регионального центра развития культуры Оренбургской области Владислав Белецкий</a:t>
            </a: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5" y="357166"/>
            <a:ext cx="8429685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642918"/>
            <a:ext cx="8305800" cy="5643602"/>
          </a:xfrm>
        </p:spPr>
        <p:txBody>
          <a:bodyPr/>
          <a:lstStyle/>
          <a:p>
            <a:r>
              <a:rPr lang="ru-RU" dirty="0"/>
              <a:t>Вместе с отцом он ушел в солдатское село </a:t>
            </a:r>
            <a:r>
              <a:rPr lang="ru-RU" dirty="0" err="1"/>
              <a:t>Сенгилейку</a:t>
            </a:r>
            <a:r>
              <a:rPr lang="ru-RU" dirty="0"/>
              <a:t> </a:t>
            </a:r>
            <a:r>
              <a:rPr lang="ru-RU" dirty="0" err="1"/>
              <a:t>Симбирского</a:t>
            </a:r>
            <a:r>
              <a:rPr lang="ru-RU" dirty="0"/>
              <a:t> уезда, потом из того села «сошел на Волгу и ходил на стругах бурлаком пять лет», затем явился в Оренбургскую комиссию, находившуюся в Самаре, был «допрашивай и по допросу определен статским советником Кириловым в Тоцкую крепость в жалованные казаки».</a:t>
            </a:r>
          </a:p>
          <a:p>
            <a:r>
              <a:rPr lang="ru-RU" dirty="0"/>
              <a:t>Сословный состав </a:t>
            </a:r>
            <a:r>
              <a:rPr lang="ru-RU" dirty="0" err="1"/>
              <a:t>переходцев</a:t>
            </a:r>
            <a:r>
              <a:rPr lang="ru-RU" dirty="0"/>
              <a:t> был неоднородным. Основную массу составляли крестьяне различных разрядов: дворцовые крестьяне — 56,1%, монастырские — 11,2%, помещичьи — 6,4%, казаки — 6%, солдаты — 4,5%, купцы — 1,3%. Подавляющее большинство </a:t>
            </a:r>
            <a:r>
              <a:rPr lang="ru-RU" dirty="0" err="1"/>
              <a:t>сход-цев</a:t>
            </a:r>
            <a:r>
              <a:rPr lang="ru-RU" dirty="0"/>
              <a:t> были русскими. Нерусские переселенцы составляли 12,8%. Самая большая группа из них — украинцы (391 чел.), поселенные в </a:t>
            </a:r>
            <a:r>
              <a:rPr lang="ru-RU" dirty="0" err="1"/>
              <a:t>Илекском</a:t>
            </a:r>
            <a:r>
              <a:rPr lang="ru-RU" dirty="0"/>
              <a:t> казачьем городке. Ясачных татар было 103 человека, чувашей — 10, башкир — 9, калмыков — 7, польской нации — 5 и др.</a:t>
            </a:r>
          </a:p>
        </p:txBody>
      </p: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642918"/>
            <a:ext cx="8305800" cy="5643602"/>
          </a:xfrm>
        </p:spPr>
        <p:txBody>
          <a:bodyPr/>
          <a:lstStyle/>
          <a:p>
            <a:r>
              <a:rPr lang="ru-RU" dirty="0"/>
              <a:t>Самым многонациональным оказалось казачье население </a:t>
            </a:r>
            <a:r>
              <a:rPr lang="ru-RU" dirty="0" err="1"/>
              <a:t>Мочийской</a:t>
            </a:r>
            <a:r>
              <a:rPr lang="ru-RU" dirty="0"/>
              <a:t> крепости. Здесь в числе новопоселенцев, поверстанных в казаки, было русских — 173, ясачных татар — 103, башкир - 9, чувашей - 10.</a:t>
            </a:r>
          </a:p>
          <a:p>
            <a:r>
              <a:rPr lang="ru-RU" dirty="0"/>
              <a:t>В 50—60-х годах XVIII в., ...миграция из этого региона в Оренбургский край еще более усилилась. В северо-западной его части возникли многие новые селения. Крестьяне, как правило, переселялись самовольно, «сами собой, без письменных видов». Среди них выдвигались инициаторы и организаторы этого движения, так называемые «заводчики», именами которых нередко назывались новые места.</a:t>
            </a:r>
          </a:p>
          <a:p>
            <a:r>
              <a:rPr lang="ru-RU" dirty="0"/>
              <a:t>Так, деревня </a:t>
            </a:r>
            <a:r>
              <a:rPr lang="ru-RU" dirty="0" err="1"/>
              <a:t>Микушкина</a:t>
            </a:r>
            <a:r>
              <a:rPr lang="ru-RU" dirty="0"/>
              <a:t> чувашей - </a:t>
            </a:r>
            <a:r>
              <a:rPr lang="ru-RU" dirty="0" err="1"/>
              <a:t>новокрещен</a:t>
            </a:r>
            <a:r>
              <a:rPr lang="ru-RU" dirty="0"/>
              <a:t> была названа в честь первопоселенца 65-летнего крестьянина </a:t>
            </a:r>
            <a:r>
              <a:rPr lang="ru-RU" dirty="0" err="1"/>
              <a:t>Микушки</a:t>
            </a:r>
            <a:r>
              <a:rPr lang="ru-RU" dirty="0"/>
              <a:t> </a:t>
            </a:r>
            <a:r>
              <a:rPr lang="ru-RU" dirty="0" err="1"/>
              <a:t>Охонкина</a:t>
            </a:r>
            <a:r>
              <a:rPr lang="ru-RU" dirty="0"/>
              <a:t>, а по крещению Ивана Семенова; основанная </a:t>
            </a:r>
            <a:r>
              <a:rPr lang="ru-RU" dirty="0" err="1"/>
              <a:t>мордвой-новокрещенцами</a:t>
            </a:r>
            <a:r>
              <a:rPr lang="ru-RU" dirty="0"/>
              <a:t> деревня </a:t>
            </a:r>
            <a:r>
              <a:rPr lang="ru-RU" dirty="0" err="1"/>
              <a:t>Кирюш-кина</a:t>
            </a:r>
            <a:r>
              <a:rPr lang="ru-RU" dirty="0"/>
              <a:t> названа именем 62-летнего Кирилла Савельева и т. п.</a:t>
            </a:r>
          </a:p>
        </p:txBody>
      </p:sp>
    </p:spTree>
  </p:cSld>
  <p:clrMapOvr>
    <a:masterClrMapping/>
  </p:clrMapOvr>
  <p:transition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642918"/>
            <a:ext cx="8305800" cy="5643602"/>
          </a:xfrm>
        </p:spPr>
        <p:txBody>
          <a:bodyPr/>
          <a:lstStyle/>
          <a:p>
            <a:r>
              <a:rPr lang="ru-RU" dirty="0"/>
              <a:t>Среди новых поселений преобладали деревни, заселенные крестьянами одной национальности, но нередко встречались и многонациональные. В деревне Сок - </a:t>
            </a:r>
            <a:r>
              <a:rPr lang="ru-RU" dirty="0" err="1"/>
              <a:t>Кармала</a:t>
            </a:r>
            <a:r>
              <a:rPr lang="ru-RU" dirty="0"/>
              <a:t> поселились мордва, чуваши, татары и русские. Некоторые из этих деревень и по сей день сохраняют </a:t>
            </a:r>
            <a:r>
              <a:rPr lang="ru-RU" dirty="0" err="1"/>
              <a:t>разноэтнический</a:t>
            </a:r>
            <a:r>
              <a:rPr lang="ru-RU" dirty="0"/>
              <a:t> состав населения. Всего за период со II по III ревизии (1747—1765) в Оренбургскую губернию прибыло 34890 переселенцев, в том числе 18,3 тыс. татар, 9,8 тыс. чувашей, 3,7 тыс. мордвы, 1364 марийца и 240 удмуртов. Все они поселились на казенной земле и пользовались ею из расчета 15 десятин на ревизскую душу.</a:t>
            </a:r>
          </a:p>
          <a:p>
            <a:r>
              <a:rPr lang="ru-RU" dirty="0"/>
              <a:t>Некоторые переселенцы размещались на вотчинных башкирских землях на условиях припуска. Эти </a:t>
            </a:r>
            <a:r>
              <a:rPr lang="ru-RU" dirty="0" err="1"/>
              <a:t>припущенники</a:t>
            </a:r>
            <a:r>
              <a:rPr lang="ru-RU" dirty="0"/>
              <a:t> были пришлым населением, называемым </a:t>
            </a:r>
            <a:r>
              <a:rPr lang="ru-RU" dirty="0" err="1"/>
              <a:t>тептярями</a:t>
            </a:r>
            <a:r>
              <a:rPr lang="ru-RU" dirty="0"/>
              <a:t>.</a:t>
            </a:r>
          </a:p>
        </p:txBody>
      </p:sp>
    </p:spTree>
  </p:cSld>
  <p:clrMapOvr>
    <a:masterClrMapping/>
  </p:clrMapOvr>
  <p:transition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642918"/>
            <a:ext cx="8305800" cy="5643602"/>
          </a:xfrm>
        </p:spPr>
        <p:txBody>
          <a:bodyPr/>
          <a:lstStyle/>
          <a:p>
            <a:r>
              <a:rPr lang="ru-RU" dirty="0"/>
              <a:t>Они начали поселяться в крае еще в конце XVI в., но вплоть до начала XVIII в. их численность оставалась небольшой. Значительный прирост численности </a:t>
            </a:r>
            <a:r>
              <a:rPr lang="ru-RU" dirty="0" err="1"/>
              <a:t>тептярей</a:t>
            </a:r>
            <a:r>
              <a:rPr lang="ru-RU" dirty="0"/>
              <a:t> наблюдается в 20-е годы XVIII в. Он связан с недовольством крестьян проведением первой переписи и введением подушной подати. По данным II ревизии в Оренбургской губернии насчитывалось 28750 </a:t>
            </a:r>
            <a:r>
              <a:rPr lang="ru-RU" dirty="0" err="1"/>
              <a:t>тептярей</a:t>
            </a:r>
            <a:r>
              <a:rPr lang="ru-RU" dirty="0"/>
              <a:t>, а к концу XVIII в. - 99292. Все они были выходцами из Среднего Поволжья, убежавшими «в башкиры» от усиливающегося феодального и национально-религиозного угнетения. Этнический состав </a:t>
            </a:r>
            <a:r>
              <a:rPr lang="ru-RU" dirty="0" err="1"/>
              <a:t>тептярей</a:t>
            </a:r>
            <a:r>
              <a:rPr lang="ru-RU" dirty="0"/>
              <a:t> был неоднороден. Более половины их составляли татары, далее — марийцы, удмурты и чуваши. Основная масса </a:t>
            </a:r>
            <a:r>
              <a:rPr lang="ru-RU" dirty="0" err="1"/>
              <a:t>тептярей</a:t>
            </a:r>
            <a:r>
              <a:rPr lang="ru-RU" dirty="0"/>
              <a:t> татар поселилась в </a:t>
            </a:r>
            <a:r>
              <a:rPr lang="ru-RU" dirty="0" err="1"/>
              <a:t>Белебеевском</a:t>
            </a:r>
            <a:r>
              <a:rPr lang="ru-RU" dirty="0"/>
              <a:t>, Бирском, </a:t>
            </a:r>
            <a:r>
              <a:rPr lang="ru-RU" dirty="0" err="1"/>
              <a:t>Бугульминском</a:t>
            </a:r>
            <a:r>
              <a:rPr lang="ru-RU" dirty="0"/>
              <a:t> и Мензелинском уездах; </a:t>
            </a:r>
            <a:r>
              <a:rPr lang="ru-RU" dirty="0" err="1"/>
              <a:t>тептяри</a:t>
            </a:r>
            <a:r>
              <a:rPr lang="ru-RU" dirty="0"/>
              <a:t> - марийцы и удмурты — в Бирском.</a:t>
            </a:r>
          </a:p>
        </p:txBody>
      </p:sp>
    </p:spTree>
  </p:cSld>
  <p:clrMapOvr>
    <a:masterClrMapping/>
  </p:clrMapOvr>
  <p:transition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714356"/>
            <a:ext cx="8415780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642918"/>
            <a:ext cx="8305800" cy="5643602"/>
          </a:xfrm>
        </p:spPr>
        <p:txBody>
          <a:bodyPr/>
          <a:lstStyle/>
          <a:p>
            <a:r>
              <a:rPr lang="ru-RU" dirty="0"/>
              <a:t>В заселении и хозяйственном освоении Оренбургского края участвовали и помещичьи крестьяне, переводимые сюда насильно. До 40-х годов XVIII в. в крае практически не было помещичьих имений и крепостных крестьян. После основания Оренбурга и устройства пограничной линии правительство стало поощрять развитие здесь дворянского землевладения. Дворянам, назначаемым на гражданскую и военную службу в крае, предоставлялись льготы на приобретение земли путем правительственных пожалований и прямого присвоения казенных и башкирских земель. Указ от 11 февраля 1736 г. разрешил покупку земли у башкир и тем самым положил начало быстрому росту дворянского землевладения в крае. Интенсивное заселение вызвало большие изменения численности и состава населения края, оказало влияние на развитие его хозяйства и культуры. </a:t>
            </a:r>
          </a:p>
        </p:txBody>
      </p:sp>
    </p:spTree>
  </p:cSld>
  <p:clrMapOvr>
    <a:masterClrMapping/>
  </p:clrMapOvr>
  <p:transition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642918"/>
            <a:ext cx="8305800" cy="5643602"/>
          </a:xfrm>
        </p:spPr>
        <p:txBody>
          <a:bodyPr/>
          <a:lstStyle/>
          <a:p>
            <a:r>
              <a:rPr lang="ru-RU" dirty="0"/>
              <a:t>По II ревизии (1744) на территории Оренбургской губернии проживало 280 тыс. человек. По данным же V ревизии (1795) численность населения губернии уже составляла 760 тыс. человек. Следовательно, за пять десятилетий население увеличилось на 480 тыс., а среднегодовой прирост составлял около 10 тыс. По темпам прироста населения Оренбургская губерния занимала тогда одно из первых мест среди других районов страны (после </a:t>
            </a:r>
            <a:r>
              <a:rPr lang="ru-RU" dirty="0" err="1"/>
              <a:t>Новороссии</a:t>
            </a:r>
            <a:r>
              <a:rPr lang="ru-RU" dirty="0"/>
              <a:t> и Нижнего Поволжья).</a:t>
            </a:r>
          </a:p>
          <a:p>
            <a:r>
              <a:rPr lang="ru-RU" dirty="0"/>
              <a:t>Существенные изменения претерпел национальный состав населения. Если в начале XVIII в. (1719) более 2/3 жителей края составляли башкиры, а удельный вес русских равнялся 15%, татар — 13%, чувашей — 0,03%, то к началу XIX в. удельный вес русских поднялся до 37%, татар — 27%, чувашей — 5,5, мордвы — 4,9%, а башкир снизился до 23,5%.</a:t>
            </a:r>
          </a:p>
        </p:txBody>
      </p:sp>
    </p:spTree>
  </p:cSld>
  <p:clrMapOvr>
    <a:masterClrMapping/>
  </p:clrMapOvr>
  <p:transition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642918"/>
            <a:ext cx="8305800" cy="5643602"/>
          </a:xfrm>
        </p:spPr>
        <p:txBody>
          <a:bodyPr/>
          <a:lstStyle/>
          <a:p>
            <a:r>
              <a:rPr lang="ru-RU" dirty="0"/>
              <a:t>Изменился и сословный состав населения. Появились крепостные крестьяне и заводские работные люди; образовалось новое казачье войско — Оренбургское, насчитывавшее в конце. XVIII в. (1798) 20519 душ мужского пола. С возникновением новых городов Оренбурга, Бузулука, Бугуруслана, Стерлитамака, Челябинска, Троицка, Верхнеуральска, с развитием ранее существовавших Уфы и Бирска стало расти и городское население. В 1795 г. оно насчитывало 3833 души мужского пола податного населения, что составляло лишь 1% населения губернии. Кроме того в городах проживало и неподатное население — дворяне, казаки, духовенство и др. В 1795 г. в губернии насчитывалось 1905 душ мужского пола дворян и 1350 духовенства.</a:t>
            </a:r>
          </a:p>
        </p:txBody>
      </p:sp>
    </p:spTree>
  </p:cSld>
  <p:clrMapOvr>
    <a:masterClrMapping/>
  </p:clrMapOvr>
  <p:transition>
    <p:wipe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876300"/>
            <a:ext cx="8429625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642918"/>
            <a:ext cx="8305800" cy="5643602"/>
          </a:xfrm>
        </p:spPr>
        <p:txBody>
          <a:bodyPr/>
          <a:lstStyle/>
          <a:p>
            <a:r>
              <a:rPr lang="ru-RU" dirty="0"/>
              <a:t>С 30-х годов XVIII столетия, после принятия решения о добровольном вхождении в состав Российского государства башкирских и казахских племен, территория современного Оренбуржья стала активно осваиваться переселенцами из центральных губерний России.</a:t>
            </a:r>
          </a:p>
          <a:p>
            <a:r>
              <a:rPr lang="ru-RU" dirty="0"/>
              <a:t>В 1734 году была образована Оренбургская экспедиция, а 31 августа 1735 года у слияния Ори и Яика была заложена Оренбургская крепость. Сильные разливы рек в этом месте заставили начать в 1739 году подготовку к строительству нового города с прежним названием ниже по течению Яика, на Красной горе. 6 августа 1741 года он был заложен. Старый город получил название </a:t>
            </a:r>
            <a:r>
              <a:rPr lang="ru-RU" dirty="0" err="1"/>
              <a:t>Орская</a:t>
            </a:r>
            <a:r>
              <a:rPr lang="ru-RU" dirty="0"/>
              <a:t> крепость (нынешний город Орск). Выбранное место на Красной горе безлесное, каменистое и удалённое от реки, также оказалось неподходящим для строительства города. </a:t>
            </a:r>
          </a:p>
        </p:txBody>
      </p:sp>
    </p:spTree>
  </p:cSld>
  <p:clrMapOvr>
    <a:masterClrMapping/>
  </p:clrMapOvr>
  <p:transition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642918"/>
            <a:ext cx="8305800" cy="5643602"/>
          </a:xfrm>
        </p:spPr>
        <p:txBody>
          <a:bodyPr/>
          <a:lstStyle/>
          <a:p>
            <a:r>
              <a:rPr lang="ru-RU" dirty="0"/>
              <a:t>Новый этап заселения и хозяйственного освоения Оренбургского края приходился на первую половину XIX в. В этот период началось активное переселение русских государственных крестьян из центрально-черноземных и других губерний. Они сотнями и тысячами устремлялись на восток, в Заволжье, оренбургские степи. По данным начала 1830-х годов наибольшее количество переселенцев дала Тамбовская губерния, много </a:t>
            </a:r>
            <a:r>
              <a:rPr lang="ru-RU" dirty="0" err="1"/>
              <a:t>переходцев</a:t>
            </a:r>
            <a:r>
              <a:rPr lang="ru-RU" dirty="0"/>
              <a:t> было также из Пензенской, Воронежской и Курской. Главной причиной, вынуждавшей крестьян покидать родные места, распродавать последний скот и имущество и отправляться в далекий путь в поисках свободной земли и лучшей доли, было малоземелье, а также возрастающие недоимки. В прошениях, поступавших на имя оренбургского военного губернатора, крестьяне, как правило, писали о том, что они «претерпевают крайний недостаток в пахотной земле и лугах».</a:t>
            </a:r>
          </a:p>
        </p:txBody>
      </p:sp>
    </p:spTree>
  </p:cSld>
  <p:clrMapOvr>
    <a:masterClrMapping/>
  </p:clrMapOvr>
  <p:transition>
    <p:dissolv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642918"/>
            <a:ext cx="8305800" cy="5643602"/>
          </a:xfrm>
        </p:spPr>
        <p:txBody>
          <a:bodyPr/>
          <a:lstStyle/>
          <a:p>
            <a:r>
              <a:rPr lang="ru-RU" dirty="0"/>
              <a:t>Крестьянское переселенческое движение этого времени, как и ранее, носило характер стихийного, слабо регулируемого властями миграционного процесса.</a:t>
            </a:r>
          </a:p>
          <a:p>
            <a:r>
              <a:rPr lang="ru-RU" dirty="0"/>
              <a:t>По собственной инициативе, на свой страх и риск, обходя многие препятствия, ограничения и запрещения, чинимые местными властями, они отправлялись на новые места.</a:t>
            </a:r>
          </a:p>
          <a:p>
            <a:r>
              <a:rPr lang="ru-RU" dirty="0"/>
              <a:t>Наиболее массовое переселение происходило в 1826 - 1832 гг. В это время возникло много новых селений и быстро росли старые. Так, в деревне при Полтавском редуте в 1824 г. числилось 69 ревизских душ ясачных крестьян, а в 1826 - 1832 гг. было причислено крестьян и однодворцев из Воронежской губернии 796 душ мужского пола; удельных крестьян из Пензенской губернии - 122 и отпущенных на волю бывших помещичьих крестьян из Тамбовской губернии - 35. </a:t>
            </a:r>
          </a:p>
        </p:txBody>
      </p:sp>
    </p:spTree>
  </p:cSld>
  <p:clrMapOvr>
    <a:masterClrMapping/>
  </p:clrMapOvr>
  <p:transition>
    <p:wipe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642918"/>
            <a:ext cx="8305800" cy="5643602"/>
          </a:xfrm>
        </p:spPr>
        <p:txBody>
          <a:bodyPr/>
          <a:lstStyle/>
          <a:p>
            <a:r>
              <a:rPr lang="ru-RU" dirty="0"/>
              <a:t>В 1828 г. русскими и украинскими переселенцами в количестве 400 душ мужского пола из Курской губернии в Оренбургском уезде была основана деревня Белозерка. В июле того же года часть этих крестьян перешла за Урал на свободную казенную землю при речке </a:t>
            </a:r>
            <a:r>
              <a:rPr lang="ru-RU" dirty="0" err="1"/>
              <a:t>Николке</a:t>
            </a:r>
            <a:r>
              <a:rPr lang="ru-RU" dirty="0"/>
              <a:t>, близ </a:t>
            </a:r>
            <a:r>
              <a:rPr lang="ru-RU" dirty="0" err="1"/>
              <a:t>Краснохолма</a:t>
            </a:r>
            <a:r>
              <a:rPr lang="ru-RU" dirty="0"/>
              <a:t>, основав деревню </a:t>
            </a:r>
            <a:r>
              <a:rPr lang="ru-RU" dirty="0" err="1"/>
              <a:t>Дедуровку</a:t>
            </a:r>
            <a:r>
              <a:rPr lang="ru-RU" dirty="0"/>
              <a:t>. В 1829 - 1831 гг. в </a:t>
            </a:r>
            <a:r>
              <a:rPr lang="ru-RU" dirty="0" err="1"/>
              <a:t>Краснохолмской</a:t>
            </a:r>
            <a:r>
              <a:rPr lang="ru-RU" dirty="0"/>
              <a:t> слободе, основанной в начале 20-х годов XIX в., поселилось 529 крестьян - украинцев из Острожского уезда Воронежской губернии и 282 из </a:t>
            </a:r>
            <a:r>
              <a:rPr lang="ru-RU" dirty="0" err="1"/>
              <a:t>Слободско</a:t>
            </a:r>
            <a:r>
              <a:rPr lang="ru-RU" dirty="0"/>
              <a:t> - Украинской губернии. В 1826 г. на речке </a:t>
            </a:r>
            <a:r>
              <a:rPr lang="ru-RU" dirty="0" err="1"/>
              <a:t>Кургазе</a:t>
            </a:r>
            <a:r>
              <a:rPr lang="ru-RU" dirty="0"/>
              <a:t> переселенцы из Курской губернии основали деревню </a:t>
            </a:r>
            <a:r>
              <a:rPr lang="ru-RU" dirty="0" err="1"/>
              <a:t>Слоновку</a:t>
            </a:r>
            <a:r>
              <a:rPr lang="ru-RU" dirty="0"/>
              <a:t>. В следующем году крестьяне украинцы из Курской губернии во главе с поверенным Максимом Булановым поселились на берегу реки </a:t>
            </a:r>
            <a:r>
              <a:rPr lang="ru-RU" dirty="0" err="1"/>
              <a:t>Салмыш</a:t>
            </a:r>
            <a:r>
              <a:rPr lang="ru-RU" dirty="0"/>
              <a:t> по Казанскому тракту, положив начало большому селу Буланово. </a:t>
            </a:r>
          </a:p>
        </p:txBody>
      </p:sp>
    </p:spTree>
  </p:cSld>
  <p:clrMapOvr>
    <a:masterClrMapping/>
  </p:clrMapOvr>
  <p:transition>
    <p:cut thruBlk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1925" y="785794"/>
            <a:ext cx="8782075" cy="5330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642918"/>
            <a:ext cx="8305800" cy="5643602"/>
          </a:xfrm>
        </p:spPr>
        <p:txBody>
          <a:bodyPr/>
          <a:lstStyle/>
          <a:p>
            <a:r>
              <a:rPr lang="ru-RU" dirty="0"/>
              <a:t>В Ново - </a:t>
            </a:r>
            <a:r>
              <a:rPr lang="ru-RU" dirty="0" err="1"/>
              <a:t>Кардаиловской</a:t>
            </a:r>
            <a:r>
              <a:rPr lang="ru-RU" dirty="0"/>
              <a:t> слободе Оренбургского уезда, где числилось 516 душ мужского пола бывших </a:t>
            </a:r>
            <a:r>
              <a:rPr lang="ru-RU" dirty="0" err="1"/>
              <a:t>солевозцев</a:t>
            </a:r>
            <a:r>
              <a:rPr lang="ru-RU" dirty="0"/>
              <a:t> и 319 других переселенцев, в 1829 г. временно поселилось 1000 душ из Тамбовской губернии, направлявшихся в Омскую область; в 1830—1831 гг. - 600 крестьян из Курской и </a:t>
            </a:r>
            <a:r>
              <a:rPr lang="ru-RU" dirty="0" err="1"/>
              <a:t>Слободско</a:t>
            </a:r>
            <a:r>
              <a:rPr lang="ru-RU" dirty="0"/>
              <a:t> - Украинской губерний. Переселенцы из </a:t>
            </a:r>
            <a:r>
              <a:rPr lang="ru-RU" dirty="0" err="1"/>
              <a:t>Краснослободского</a:t>
            </a:r>
            <a:r>
              <a:rPr lang="ru-RU" dirty="0"/>
              <a:t> уезда Пензенской губернии (882 человека) основали в эти годы деревню Красный Яр на левом берегу Урала у озера Лебяжьего. Пятидесятые годы прошлого столетия вошли в историю как годы освоения целинных и залежных земель.</a:t>
            </a:r>
          </a:p>
          <a:p>
            <a:r>
              <a:rPr lang="ru-RU" dirty="0"/>
              <a:t>Тысячи рабочих и крестьян, сотни инженеров, агрономов, зоотехников и других специалистов приехали в целинные районы Оренбуржья. Из Оренбурга, Орска, Новотроицка и райцентров области было направлено около 20 тысяч добровольцев. </a:t>
            </a:r>
          </a:p>
          <a:p>
            <a:endParaRPr lang="ru-RU" dirty="0"/>
          </a:p>
        </p:txBody>
      </p:sp>
    </p:spTree>
  </p:cSld>
  <p:clrMapOvr>
    <a:masterClrMapping/>
  </p:clrMapOvr>
  <p:transition>
    <p:cu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642918"/>
            <a:ext cx="8305800" cy="5643602"/>
          </a:xfrm>
        </p:spPr>
        <p:txBody>
          <a:bodyPr/>
          <a:lstStyle/>
          <a:p>
            <a:r>
              <a:rPr lang="ru-RU" dirty="0"/>
              <a:t>В презентации использованы материалы из свободных источников.</a:t>
            </a:r>
          </a:p>
        </p:txBody>
      </p:sp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642918"/>
            <a:ext cx="8305800" cy="5643602"/>
          </a:xfrm>
        </p:spPr>
        <p:txBody>
          <a:bodyPr/>
          <a:lstStyle/>
          <a:p>
            <a:r>
              <a:rPr lang="ru-RU" dirty="0"/>
              <a:t>19 (30) апреля 1743 года Оренбург был заложен в третий раз, на месте бывшей </a:t>
            </a:r>
            <a:r>
              <a:rPr lang="ru-RU" dirty="0" err="1"/>
              <a:t>Бердской</a:t>
            </a:r>
            <a:r>
              <a:rPr lang="ru-RU" dirty="0"/>
              <a:t> крепости (</a:t>
            </a:r>
            <a:r>
              <a:rPr lang="ru-RU" dirty="0" err="1"/>
              <a:t>Бердского</a:t>
            </a:r>
            <a:r>
              <a:rPr lang="ru-RU" dirty="0"/>
              <a:t> городка), в 70-ти верстах от Красногорского урочища у впадения в Яик реки Сакмары, окружённое лесами и пахотными землями. Теперь оно является историческим центром города. Город, выстроенный на Красной горе, получил название </a:t>
            </a:r>
            <a:r>
              <a:rPr lang="ru-RU" dirty="0" err="1"/>
              <a:t>Красногорская</a:t>
            </a:r>
            <a:r>
              <a:rPr lang="ru-RU" dirty="0"/>
              <a:t> крепость.</a:t>
            </a:r>
          </a:p>
          <a:p>
            <a:r>
              <a:rPr lang="ru-RU" dirty="0"/>
              <a:t>В 1744 году Оренбург стал центром Оренбургской губернии, учреждённой именным указом императрицы Анны Иоанновны. Граница Оренбургской губернии доходила на севере до рек Исети и Камы, на западе у Самары и Ставрополя до Волги, шла несколько западнее реки Яик в нижнем её течении, на юге доходила до Каспийского и Аральского морей, на востоке доходила до реки Тобол и восточных пределов территорий кочевий Среднего казахского </a:t>
            </a:r>
            <a:r>
              <a:rPr lang="ru-RU" dirty="0" err="1"/>
              <a:t>жуза</a:t>
            </a:r>
            <a:r>
              <a:rPr lang="ru-RU" dirty="0"/>
              <a:t>.</a:t>
            </a:r>
          </a:p>
        </p:txBody>
      </p:sp>
    </p:spTree>
  </p:cSld>
  <p:clrMapOvr>
    <a:masterClrMapping/>
  </p:clrMapOvr>
  <p:transition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273853"/>
            <a:ext cx="5500726" cy="6229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642918"/>
            <a:ext cx="8305800" cy="5643602"/>
          </a:xfrm>
        </p:spPr>
        <p:txBody>
          <a:bodyPr/>
          <a:lstStyle/>
          <a:p>
            <a:r>
              <a:rPr lang="ru-RU" dirty="0"/>
              <a:t>В середине XVIII века было создано Оренбургское казачье войско.</a:t>
            </a:r>
          </a:p>
          <a:p>
            <a:r>
              <a:rPr lang="ru-RU" dirty="0"/>
              <a:t>Согласно мнению выдающихся оренбургских историков, перечисление которых заняло бы всю нашу презентацию, заселение Оренбуржья происходило следующим образом:</a:t>
            </a:r>
          </a:p>
          <a:p>
            <a:r>
              <a:rPr lang="ru-RU" dirty="0"/>
              <a:t>Оренбургский край начал активно заселяться с 30-х годов XVIII в. В это время, в связи с принятием Малым казахским </a:t>
            </a:r>
            <a:r>
              <a:rPr lang="ru-RU" dirty="0" err="1"/>
              <a:t>жузом</a:t>
            </a:r>
            <a:r>
              <a:rPr lang="ru-RU" dirty="0"/>
              <a:t> российского подданства, царское правительство организовало специальную экспедицию для строительства города Оренбурга и сооружения по Яику (Уралу) укрепленной пограничной линии. Благодаря успешной деятельности экспедиции, был заложен Оренбург, переименованный впоследствии в </a:t>
            </a:r>
            <a:r>
              <a:rPr lang="ru-RU" dirty="0" err="1"/>
              <a:t>Орскую</a:t>
            </a:r>
            <a:r>
              <a:rPr lang="ru-RU" dirty="0"/>
              <a:t> крепость, и основаны крепости по Яику, Самаре и Сакмаре (</a:t>
            </a:r>
            <a:r>
              <a:rPr lang="ru-RU" dirty="0" err="1"/>
              <a:t>Борская</a:t>
            </a:r>
            <a:r>
              <a:rPr lang="ru-RU" dirty="0"/>
              <a:t>, </a:t>
            </a:r>
            <a:r>
              <a:rPr lang="ru-RU" dirty="0" err="1"/>
              <a:t>Бузулукская</a:t>
            </a:r>
            <a:r>
              <a:rPr lang="ru-RU" dirty="0"/>
              <a:t>, Тоцкая, </a:t>
            </a:r>
            <a:r>
              <a:rPr lang="ru-RU" dirty="0" err="1"/>
              <a:t>Сорочинская</a:t>
            </a:r>
            <a:r>
              <a:rPr lang="ru-RU" dirty="0"/>
              <a:t>, Татищева, </a:t>
            </a:r>
            <a:r>
              <a:rPr lang="ru-RU" dirty="0" err="1"/>
              <a:t>Бердская</a:t>
            </a:r>
            <a:r>
              <a:rPr lang="ru-RU" dirty="0"/>
              <a:t>, </a:t>
            </a:r>
            <a:r>
              <a:rPr lang="ru-RU" dirty="0" err="1"/>
              <a:t>Верхнеозерная</a:t>
            </a:r>
            <a:r>
              <a:rPr lang="ru-RU" dirty="0"/>
              <a:t>, </a:t>
            </a:r>
            <a:r>
              <a:rPr lang="ru-RU" dirty="0" err="1"/>
              <a:t>Губерлинская</a:t>
            </a:r>
            <a:r>
              <a:rPr lang="ru-RU" dirty="0"/>
              <a:t>, Верхнеуральская и др.). </a:t>
            </a:r>
          </a:p>
        </p:txBody>
      </p:sp>
    </p:spTree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642918"/>
            <a:ext cx="8305800" cy="5643602"/>
          </a:xfrm>
        </p:spPr>
        <p:txBody>
          <a:bodyPr/>
          <a:lstStyle/>
          <a:p>
            <a:r>
              <a:rPr lang="ru-RU" dirty="0"/>
              <a:t>При В. Н. Татищеве были заложены крепости </a:t>
            </a:r>
            <a:r>
              <a:rPr lang="ru-RU" dirty="0" err="1"/>
              <a:t>Чернореченская</a:t>
            </a:r>
            <a:r>
              <a:rPr lang="ru-RU" dirty="0"/>
              <a:t>, </a:t>
            </a:r>
            <a:r>
              <a:rPr lang="ru-RU" dirty="0" err="1"/>
              <a:t>Переволоцкая</a:t>
            </a:r>
            <a:r>
              <a:rPr lang="ru-RU" dirty="0"/>
              <a:t>, </a:t>
            </a:r>
            <a:r>
              <a:rPr lang="ru-RU" dirty="0" err="1"/>
              <a:t>Новосергиев-ская</a:t>
            </a:r>
            <a:r>
              <a:rPr lang="ru-RU" dirty="0"/>
              <a:t>, </a:t>
            </a:r>
            <a:r>
              <a:rPr lang="ru-RU" dirty="0" err="1"/>
              <a:t>Елшанская</a:t>
            </a:r>
            <a:r>
              <a:rPr lang="ru-RU" dirty="0"/>
              <a:t>, </a:t>
            </a:r>
            <a:r>
              <a:rPr lang="ru-RU" dirty="0" err="1"/>
              <a:t>Еткульская</a:t>
            </a:r>
            <a:r>
              <a:rPr lang="ru-RU" dirty="0"/>
              <a:t>, </a:t>
            </a:r>
            <a:r>
              <a:rPr lang="ru-RU" dirty="0" err="1"/>
              <a:t>Карагайская</a:t>
            </a:r>
            <a:r>
              <a:rPr lang="ru-RU" dirty="0"/>
              <a:t>. В годы деятельности И. И. Неплюева сооружение Оренбургской пограничной линии было в основном закончено.</a:t>
            </a:r>
          </a:p>
          <a:p>
            <a:r>
              <a:rPr lang="ru-RU" dirty="0"/>
              <a:t>Поначалу </a:t>
            </a:r>
            <a:r>
              <a:rPr lang="ru-RU" dirty="0" err="1"/>
              <a:t>новопостроенные</a:t>
            </a:r>
            <a:r>
              <a:rPr lang="ru-RU" dirty="0"/>
              <a:t> укрепления стали заселять гарнизонными и </a:t>
            </a:r>
            <a:r>
              <a:rPr lang="ru-RU" dirty="0" err="1"/>
              <a:t>ландмилицкими</a:t>
            </a:r>
            <a:r>
              <a:rPr lang="ru-RU" dirty="0"/>
              <a:t> полками. К 1744 г. было поселено четыре </a:t>
            </a:r>
            <a:r>
              <a:rPr lang="ru-RU" dirty="0" err="1"/>
              <a:t>ландмилицких</a:t>
            </a:r>
            <a:r>
              <a:rPr lang="ru-RU" dirty="0"/>
              <a:t> (</a:t>
            </a:r>
            <a:r>
              <a:rPr lang="ru-RU" dirty="0" err="1"/>
              <a:t>Шеш-минский</a:t>
            </a:r>
            <a:r>
              <a:rPr lang="ru-RU" dirty="0"/>
              <a:t>, Сергиевский, Алексеевский и </a:t>
            </a:r>
            <a:r>
              <a:rPr lang="ru-RU" dirty="0" err="1"/>
              <a:t>Билярский</a:t>
            </a:r>
            <a:r>
              <a:rPr lang="ru-RU" dirty="0"/>
              <a:t>) </a:t>
            </a:r>
            <a:r>
              <a:rPr lang="ru-RU" dirty="0" err="1"/>
              <a:t>и</a:t>
            </a:r>
            <a:r>
              <a:rPr lang="ru-RU" dirty="0"/>
              <a:t> четыре гарнизонных (Пензенский, Уфимский пехотный, Уфимский драгунский и Оренбургский драгунский) полка общей численностью 7689 человек.</a:t>
            </a:r>
          </a:p>
          <a:p>
            <a:r>
              <a:rPr lang="ru-RU" dirty="0"/>
              <a:t>Но ожидания правительства, что эти поселенные полки заведут свое хлебопашество и будут сами обеспечивать себя провиантом, не оправдались. Этому мешала весьма тяжелая служба на линии, связанная с частыми караулами, разъездами и командировками.</a:t>
            </a:r>
          </a:p>
        </p:txBody>
      </p:sp>
    </p:spTree>
  </p:cSld>
  <p:clrMapOvr>
    <a:masterClrMapping/>
  </p:clrMapOvr>
  <p:transition>
    <p:wipe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642918"/>
            <a:ext cx="8305800" cy="5643602"/>
          </a:xfrm>
        </p:spPr>
        <p:txBody>
          <a:bodyPr/>
          <a:lstStyle/>
          <a:p>
            <a:r>
              <a:rPr lang="ru-RU" dirty="0"/>
              <a:t>Поэтому было решено использовать и другие источники пополнения населения и, в частности, создание нового нерегулярного казачьего войска — оренбургского. Начало ему положили переведенные на Оренбургскую линию самарские, </a:t>
            </a:r>
            <a:r>
              <a:rPr lang="ru-RU" dirty="0" err="1"/>
              <a:t>алексеевские</a:t>
            </a:r>
            <a:r>
              <a:rPr lang="ru-RU" dirty="0"/>
              <a:t>, уфимские и </a:t>
            </a:r>
            <a:r>
              <a:rPr lang="ru-RU" dirty="0" err="1"/>
              <a:t>исетские</a:t>
            </a:r>
            <a:r>
              <a:rPr lang="ru-RU" dirty="0"/>
              <a:t> казаки. Кроме того, указом от 11 февраля 1736 г. было разрешено зачислять в казаки беглых людей, всевозможных «</a:t>
            </a:r>
            <a:r>
              <a:rPr lang="ru-RU" dirty="0" err="1"/>
              <a:t>сходцев</a:t>
            </a:r>
            <a:r>
              <a:rPr lang="ru-RU" dirty="0"/>
              <a:t>», скопившихся в немалом количестве в </a:t>
            </a:r>
            <a:r>
              <a:rPr lang="ru-RU" dirty="0" err="1"/>
              <a:t>раз-рых</a:t>
            </a:r>
            <a:r>
              <a:rPr lang="ru-RU" dirty="0"/>
              <a:t> местах края. По данным табели 1741 г. «...в регулярные и нерегулярные службы было зачислено 5254 "</a:t>
            </a:r>
            <a:r>
              <a:rPr lang="ru-RU" dirty="0" err="1"/>
              <a:t>сходца</a:t>
            </a:r>
            <a:r>
              <a:rPr lang="ru-RU" dirty="0"/>
              <a:t>", не считая их жен и детей. Сохранившаяся поименная перепись этого пришлого населения, поверстанного в казаки, позволяет определить сословный состав, районы выхода, пути и формы переселения. По данным этой переписи (1740), в 18 крепостях районы выхода были необычайно широки.</a:t>
            </a:r>
          </a:p>
        </p:txBody>
      </p:sp>
    </p:spTree>
  </p:cSld>
  <p:clrMapOvr>
    <a:masterClrMapping/>
  </p:clrMapOvr>
  <p:transition>
    <p:wipe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642918"/>
            <a:ext cx="8305800" cy="5643602"/>
          </a:xfrm>
        </p:spPr>
        <p:txBody>
          <a:bodyPr/>
          <a:lstStyle/>
          <a:p>
            <a:r>
              <a:rPr lang="ru-RU" dirty="0"/>
              <a:t>Так, в числе 355 человек, переписанных в </a:t>
            </a:r>
            <a:r>
              <a:rPr lang="ru-RU" dirty="0" err="1"/>
              <a:t>Бузулукской</a:t>
            </a:r>
            <a:r>
              <a:rPr lang="ru-RU" dirty="0"/>
              <a:t> крепости, были выходцы из 36 уездов, в том числе из Яицкого казачьего городка 67 человек, из </a:t>
            </a:r>
            <a:r>
              <a:rPr lang="ru-RU" dirty="0" err="1"/>
              <a:t>Симбирского</a:t>
            </a:r>
            <a:r>
              <a:rPr lang="ru-RU" dirty="0"/>
              <a:t> уезда — 48, Нижегородского — 33, </a:t>
            </a:r>
            <a:r>
              <a:rPr lang="ru-RU" dirty="0" err="1"/>
              <a:t>Алатырского</a:t>
            </a:r>
            <a:r>
              <a:rPr lang="ru-RU" dirty="0"/>
              <a:t> — 24, Владимирского — 23, Пензенского — 18, </a:t>
            </a:r>
            <a:r>
              <a:rPr lang="ru-RU" dirty="0" err="1"/>
              <a:t>Арзамасского</a:t>
            </a:r>
            <a:r>
              <a:rPr lang="ru-RU" dirty="0"/>
              <a:t> — 17, Саратовского — 12, Суздальского — 11, Муромского — 10 и других. В </a:t>
            </a:r>
            <a:r>
              <a:rPr lang="ru-RU" dirty="0" err="1"/>
              <a:t>Красносамарской</a:t>
            </a:r>
            <a:r>
              <a:rPr lang="ru-RU" dirty="0"/>
              <a:t> крепости наибольшее число переселенцев было из </a:t>
            </a:r>
            <a:r>
              <a:rPr lang="ru-RU" dirty="0" err="1"/>
              <a:t>Симбирского</a:t>
            </a:r>
            <a:r>
              <a:rPr lang="ru-RU" dirty="0"/>
              <a:t>, Пензенского и </a:t>
            </a:r>
            <a:r>
              <a:rPr lang="ru-RU" dirty="0" err="1"/>
              <a:t>Алатырского</a:t>
            </a:r>
            <a:r>
              <a:rPr lang="ru-RU" dirty="0"/>
              <a:t> уездов, в Тоцкой — из Нижегородского и </a:t>
            </a:r>
            <a:r>
              <a:rPr lang="ru-RU" dirty="0" err="1"/>
              <a:t>Симбирского</a:t>
            </a:r>
            <a:r>
              <a:rPr lang="ru-RU" dirty="0"/>
              <a:t>, в </a:t>
            </a:r>
            <a:r>
              <a:rPr lang="ru-RU" dirty="0" err="1"/>
              <a:t>Борской</a:t>
            </a:r>
            <a:r>
              <a:rPr lang="ru-RU" dirty="0"/>
              <a:t> — из Самарского и </a:t>
            </a:r>
            <a:r>
              <a:rPr lang="ru-RU" dirty="0" err="1"/>
              <a:t>Симбирского</a:t>
            </a:r>
            <a:r>
              <a:rPr lang="ru-RU" dirty="0"/>
              <a:t>, в </a:t>
            </a:r>
            <a:r>
              <a:rPr lang="ru-RU" dirty="0" err="1"/>
              <a:t>Сорочинской</a:t>
            </a:r>
            <a:r>
              <a:rPr lang="ru-RU" dirty="0"/>
              <a:t> — из </a:t>
            </a:r>
            <a:r>
              <a:rPr lang="ru-RU" dirty="0" err="1"/>
              <a:t>Симбирского</a:t>
            </a:r>
            <a:r>
              <a:rPr lang="ru-RU" dirty="0"/>
              <a:t> уезда.</a:t>
            </a:r>
          </a:p>
          <a:p>
            <a:r>
              <a:rPr lang="ru-RU" dirty="0"/>
              <a:t>Переселенцы обычно не сразу попадали в Оренбургский край, а по нескольку раз меняли место жительства, переходя из родных мест в другие, более окраинные селения.</a:t>
            </a:r>
          </a:p>
        </p:txBody>
      </p:sp>
    </p:spTree>
  </p:cSld>
  <p:clrMapOvr>
    <a:masterClrMapping/>
  </p:clrMapOvr>
  <p:transition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642918"/>
            <a:ext cx="8305800" cy="5643602"/>
          </a:xfrm>
        </p:spPr>
        <p:txBody>
          <a:bodyPr/>
          <a:lstStyle/>
          <a:p>
            <a:r>
              <a:rPr lang="ru-RU" dirty="0"/>
              <a:t>Так, при переписи </a:t>
            </a:r>
            <a:r>
              <a:rPr lang="ru-RU" dirty="0" err="1"/>
              <a:t>новоповерстанного</a:t>
            </a:r>
            <a:r>
              <a:rPr lang="ru-RU" dirty="0"/>
              <a:t> казака </a:t>
            </a:r>
            <a:r>
              <a:rPr lang="ru-RU" dirty="0" err="1"/>
              <a:t>Бузулукской</a:t>
            </a:r>
            <a:r>
              <a:rPr lang="ru-RU" dirty="0"/>
              <a:t> крепости Гаврилы Судакова, он показал: «...от роду ему 40 лет, родина его в </a:t>
            </a:r>
            <a:r>
              <a:rPr lang="ru-RU" dirty="0" err="1"/>
              <a:t>Алатырском</a:t>
            </a:r>
            <a:r>
              <a:rPr lang="ru-RU" dirty="0"/>
              <a:t> уезде, </a:t>
            </a:r>
            <a:r>
              <a:rPr lang="ru-RU" dirty="0" err="1"/>
              <a:t>Сийского</a:t>
            </a:r>
            <a:r>
              <a:rPr lang="ru-RU" dirty="0"/>
              <a:t> монастыря, в селе Спасском; отец де </a:t>
            </a:r>
            <a:r>
              <a:rPr lang="ru-RU" dirty="0" err="1"/>
              <a:t>ево</a:t>
            </a:r>
            <a:r>
              <a:rPr lang="ru-RU" dirty="0"/>
              <a:t> быв того монастыря крестьянин, и в оном селе жили пятнадцать лет, и отец де </a:t>
            </a:r>
            <a:r>
              <a:rPr lang="ru-RU" dirty="0" err="1"/>
              <a:t>ево</a:t>
            </a:r>
            <a:r>
              <a:rPr lang="ru-RU" dirty="0"/>
              <a:t> </a:t>
            </a:r>
            <a:r>
              <a:rPr lang="ru-RU" dirty="0" err="1"/>
              <a:t>умре</a:t>
            </a:r>
            <a:r>
              <a:rPr lang="ru-RU" dirty="0"/>
              <a:t>, а после </a:t>
            </a:r>
            <a:r>
              <a:rPr lang="ru-RU" dirty="0" err="1"/>
              <a:t>ево</a:t>
            </a:r>
            <a:r>
              <a:rPr lang="ru-RU" dirty="0"/>
              <a:t> смерти сошел </a:t>
            </a:r>
            <a:r>
              <a:rPr lang="ru-RU" dirty="0" err="1"/>
              <a:t>ис</a:t>
            </a:r>
            <a:r>
              <a:rPr lang="ru-RU" dirty="0"/>
              <a:t> того села в </a:t>
            </a:r>
            <a:r>
              <a:rPr lang="ru-RU" dirty="0" err="1"/>
              <a:t>Симбирский</a:t>
            </a:r>
            <a:r>
              <a:rPr lang="ru-RU" dirty="0"/>
              <a:t> уезд, в дворцовое село Воскресенское и жил 27 лет, а </a:t>
            </a:r>
            <a:r>
              <a:rPr lang="ru-RU" dirty="0" err="1"/>
              <a:t>ис</a:t>
            </a:r>
            <a:r>
              <a:rPr lang="ru-RU" dirty="0"/>
              <a:t> того села сошел в </a:t>
            </a:r>
            <a:r>
              <a:rPr lang="ru-RU" dirty="0" err="1"/>
              <a:t>Бузулукскую</a:t>
            </a:r>
            <a:r>
              <a:rPr lang="ru-RU" dirty="0"/>
              <a:t> крепость и в оной крепости определен... статским советником Кириловым в пахотные казаки тому 4 года (назад), а в подушном окладе нигде ни за кем не записан». Далее он сообщал сведения о жене Акулине, 35 лет, и сыне </a:t>
            </a:r>
            <a:r>
              <a:rPr lang="ru-RU" dirty="0" err="1"/>
              <a:t>Козьме</a:t>
            </a:r>
            <a:r>
              <a:rPr lang="ru-RU" dirty="0"/>
              <a:t>, 7 лет. Сложным, длительным путем попал в оренбургские казаки 25-летний марийский крестьянин Никита Токарев из ясачного села </a:t>
            </a:r>
            <a:r>
              <a:rPr lang="ru-RU" dirty="0" err="1"/>
              <a:t>Елатмы</a:t>
            </a:r>
            <a:r>
              <a:rPr lang="ru-RU" dirty="0"/>
              <a:t>, Казанского уезда, где он родился в семье </a:t>
            </a:r>
            <a:r>
              <a:rPr lang="ru-RU" dirty="0" err="1"/>
              <a:t>новокрещеного</a:t>
            </a:r>
            <a:r>
              <a:rPr lang="ru-RU" dirty="0"/>
              <a:t> ясачного крестьянина.</a:t>
            </a:r>
          </a:p>
        </p:txBody>
      </p:sp>
    </p:spTree>
  </p:cSld>
  <p:clrMapOvr>
    <a:masterClrMapping/>
  </p:clrMapOvr>
  <p:transition>
    <p:wipe dir="r"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25</TotalTime>
  <Words>2395</Words>
  <Application>Microsoft Office PowerPoint</Application>
  <PresentationFormat>Экран (4:3)</PresentationFormat>
  <Paragraphs>36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8" baseType="lpstr">
      <vt:lpstr>Constantia</vt:lpstr>
      <vt:lpstr>Wingdings 2</vt:lpstr>
      <vt:lpstr>Бумажная</vt:lpstr>
      <vt:lpstr>Этнографический обзор истории  Оренбургского края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Этнографический обзор этноистории Оренбургского края</dc:title>
  <dc:creator>polz</dc:creator>
  <cp:lastModifiedBy>Евгений Богряков</cp:lastModifiedBy>
  <cp:revision>6</cp:revision>
  <dcterms:created xsi:type="dcterms:W3CDTF">2022-08-29T04:44:04Z</dcterms:created>
  <dcterms:modified xsi:type="dcterms:W3CDTF">2022-08-30T10:28:20Z</dcterms:modified>
</cp:coreProperties>
</file>