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0" d="100"/>
          <a:sy n="60" d="100"/>
        </p:scale>
        <p:origin x="-1309" y="-73"/>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5" name="Скругленный прямоугольник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Скругленный прямоугольник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Заголовок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ru-RU" smtClean="0"/>
              <a:t>Образец заголовка</a:t>
            </a:r>
            <a:endParaRPr kumimoji="0" lang="en-US"/>
          </a:p>
        </p:txBody>
      </p:sp>
      <p:sp>
        <p:nvSpPr>
          <p:cNvPr id="20" name="Подзаголовок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19" name="Дата 18"/>
          <p:cNvSpPr>
            <a:spLocks noGrp="1"/>
          </p:cNvSpPr>
          <p:nvPr>
            <p:ph type="dt" sz="half" idx="10"/>
          </p:nvPr>
        </p:nvSpPr>
        <p:spPr/>
        <p:txBody>
          <a:bodyPr/>
          <a:lstStyle>
            <a:extLst/>
          </a:lstStyle>
          <a:p>
            <a:fld id="{E44682F0-9F71-4AAC-8446-283DE7A01A67}" type="datetimeFigureOut">
              <a:rPr lang="ru-RU" smtClean="0"/>
              <a:t>18.05.2021</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11" name="Номер слайда 10"/>
          <p:cNvSpPr>
            <a:spLocks noGrp="1"/>
          </p:cNvSpPr>
          <p:nvPr>
            <p:ph type="sldNum" sz="quarter" idx="12"/>
          </p:nvPr>
        </p:nvSpPr>
        <p:spPr/>
        <p:txBody>
          <a:bodyPr/>
          <a:lstStyle>
            <a:extLst/>
          </a:lstStyle>
          <a:p>
            <a:fld id="{B10970F9-1390-448B-A052-8857F182BA2D}"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502920" y="530352"/>
            <a:ext cx="8183880" cy="4187952"/>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E44682F0-9F71-4AAC-8446-283DE7A01A67}" type="datetimeFigureOut">
              <a:rPr lang="ru-RU" smtClean="0"/>
              <a:t>18.05.2021</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B10970F9-1390-448B-A052-8857F182BA2D}"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533404"/>
            <a:ext cx="1981200" cy="5257799"/>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533400" y="533402"/>
            <a:ext cx="5943600" cy="5257801"/>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E44682F0-9F71-4AAC-8446-283DE7A01A67}" type="datetimeFigureOut">
              <a:rPr lang="ru-RU" smtClean="0"/>
              <a:t>18.05.2021</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B10970F9-1390-448B-A052-8857F182BA2D}"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a:xfrm>
            <a:off x="502920" y="530352"/>
            <a:ext cx="8183880" cy="4187952"/>
          </a:xfrm>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E44682F0-9F71-4AAC-8446-283DE7A01A67}" type="datetimeFigureOut">
              <a:rPr lang="ru-RU" smtClean="0"/>
              <a:t>18.05.2021</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B10970F9-1390-448B-A052-8857F182BA2D}"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Скругленный прямоугольник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Скругленный прямоугольник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E44682F0-9F71-4AAC-8446-283DE7A01A67}" type="datetimeFigureOut">
              <a:rPr lang="ru-RU" smtClean="0"/>
              <a:t>18.05.2021</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B10970F9-1390-448B-A052-8857F182BA2D}"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E44682F0-9F71-4AAC-8446-283DE7A01A67}" type="datetimeFigureOut">
              <a:rPr lang="ru-RU" smtClean="0"/>
              <a:t>18.05.2021</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B10970F9-1390-448B-A052-8857F182BA2D}"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nchor="b"/>
          <a:lstStyle>
            <a:lvl1pPr>
              <a:defRPr b="1"/>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E44682F0-9F71-4AAC-8446-283DE7A01A67}" type="datetimeFigureOut">
              <a:rPr lang="ru-RU" smtClean="0"/>
              <a:t>18.05.2021</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B10970F9-1390-448B-A052-8857F182BA2D}"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E44682F0-9F71-4AAC-8446-283DE7A01A67}" type="datetimeFigureOut">
              <a:rPr lang="ru-RU" smtClean="0"/>
              <a:t>18.05.2021</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B10970F9-1390-448B-A052-8857F182BA2D}"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7" name="Скругленный прямоугольник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Дата 1"/>
          <p:cNvSpPr>
            <a:spLocks noGrp="1"/>
          </p:cNvSpPr>
          <p:nvPr>
            <p:ph type="dt" sz="half" idx="10"/>
          </p:nvPr>
        </p:nvSpPr>
        <p:spPr/>
        <p:txBody>
          <a:bodyPr/>
          <a:lstStyle>
            <a:extLst/>
          </a:lstStyle>
          <a:p>
            <a:fld id="{E44682F0-9F71-4AAC-8446-283DE7A01A67}" type="datetimeFigureOut">
              <a:rPr lang="ru-RU" smtClean="0"/>
              <a:t>18.05.2021</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B10970F9-1390-448B-A052-8857F182BA2D}"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E44682F0-9F71-4AAC-8446-283DE7A01A67}" type="datetimeFigureOut">
              <a:rPr lang="ru-RU" smtClean="0"/>
              <a:t>18.05.2021</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B10970F9-1390-448B-A052-8857F182BA2D}"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Скругленный прямоугольник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Прямоугольник с одним скругленным углом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ru-RU" smtClean="0"/>
              <a:t>Образец заголовка</a:t>
            </a:r>
            <a:endParaRPr kumimoji="0" lang="en-US"/>
          </a:p>
        </p:txBody>
      </p:sp>
      <p:sp>
        <p:nvSpPr>
          <p:cNvPr id="4" name="Текст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E44682F0-9F71-4AAC-8446-283DE7A01A67}" type="datetimeFigureOut">
              <a:rPr lang="ru-RU" smtClean="0"/>
              <a:t>18.05.2021</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B10970F9-1390-448B-A052-8857F182BA2D}" type="slidenum">
              <a:rPr lang="ru-RU" smtClean="0"/>
              <a:t>‹#›</a:t>
            </a:fld>
            <a:endParaRPr lang="ru-RU"/>
          </a:p>
        </p:txBody>
      </p:sp>
      <p:sp>
        <p:nvSpPr>
          <p:cNvPr id="3" name="Рисунок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ru-RU" smtClean="0"/>
              <a:t>Вставка рисунка</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Скругленный прямоугольник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Скругленный прямоугольник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Заголовок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ru-RU" smtClean="0"/>
              <a:t>Образец заголовка</a:t>
            </a:r>
            <a:endParaRPr kumimoji="0" lang="en-US"/>
          </a:p>
        </p:txBody>
      </p:sp>
      <p:sp>
        <p:nvSpPr>
          <p:cNvPr id="4" name="Текст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5" name="Дата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E44682F0-9F71-4AAC-8446-283DE7A01A67}" type="datetimeFigureOut">
              <a:rPr lang="ru-RU" smtClean="0"/>
              <a:t>18.05.2021</a:t>
            </a:fld>
            <a:endParaRPr lang="ru-RU"/>
          </a:p>
        </p:txBody>
      </p:sp>
      <p:sp>
        <p:nvSpPr>
          <p:cNvPr id="18" name="Нижний колонтитул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ru-RU"/>
          </a:p>
        </p:txBody>
      </p:sp>
      <p:sp>
        <p:nvSpPr>
          <p:cNvPr id="5" name="Номер слайда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B10970F9-1390-448B-A052-8857F182BA2D}"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22376" y="928670"/>
            <a:ext cx="7772400" cy="4572032"/>
          </a:xfrm>
        </p:spPr>
        <p:txBody>
          <a:bodyPr>
            <a:normAutofit/>
          </a:bodyPr>
          <a:lstStyle/>
          <a:p>
            <a:pPr algn="ctr"/>
            <a:r>
              <a:rPr lang="ru-RU" dirty="0" smtClean="0"/>
              <a:t>Конструкция и декоративное убранство башкирского традиционного жилища</a:t>
            </a:r>
            <a:endParaRPr lang="ru-RU" dirty="0"/>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722376" y="571480"/>
            <a:ext cx="7772400" cy="5715040"/>
          </a:xfrm>
        </p:spPr>
        <p:txBody>
          <a:bodyPr>
            <a:noAutofit/>
          </a:bodyPr>
          <a:lstStyle/>
          <a:p>
            <a:r>
              <a:rPr lang="ru-RU" sz="2400" dirty="0" smtClean="0"/>
              <a:t>В мужской половине жилища размещались сундуки на деревянных подставках с паласами, кошмами, одеялами, подушками, тюфяками. На стенах развешивали праздничную одежду. На видном месте — седла, инкрустированная упряжь, лук в кожаном футляре и стрелы в колчане, сабля. На женской половине красовалась кухонная утварь.</a:t>
            </a:r>
            <a:br>
              <a:rPr lang="ru-RU" sz="2400" dirty="0" smtClean="0"/>
            </a:br>
            <a:r>
              <a:rPr lang="ru-RU" sz="2400" dirty="0" smtClean="0"/>
              <a:t>К основным принадлежностям относились деревянные нары на подпорках. Нары покрывали войлоками и паласами, подушками, тюфяками, стеганными одеялами. На нарах спали и ели. </a:t>
            </a:r>
            <a:endParaRPr lang="ru-RU" sz="2400" dirty="0"/>
          </a:p>
        </p:txBody>
      </p:sp>
    </p:spTree>
  </p:cSld>
  <p:clrMapOvr>
    <a:masterClrMapping/>
  </p:clrMapOvr>
  <p:transition>
    <p:strips dir="rd"/>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722376" y="571480"/>
            <a:ext cx="7772400" cy="5715040"/>
          </a:xfrm>
        </p:spPr>
        <p:txBody>
          <a:bodyPr>
            <a:noAutofit/>
          </a:bodyPr>
          <a:lstStyle/>
          <a:p>
            <a:pPr algn="ctr"/>
            <a:r>
              <a:rPr lang="ru-RU" sz="2400" dirty="0" smtClean="0"/>
              <a:t>Экспонаты музея башкирского подворья ККНД</a:t>
            </a:r>
            <a:endParaRPr lang="ru-RU" sz="2400" dirty="0"/>
          </a:p>
        </p:txBody>
      </p:sp>
      <p:pic>
        <p:nvPicPr>
          <p:cNvPr id="5122" name="Picture 2"/>
          <p:cNvPicPr>
            <a:picLocks noChangeAspect="1" noChangeArrowheads="1"/>
          </p:cNvPicPr>
          <p:nvPr/>
        </p:nvPicPr>
        <p:blipFill>
          <a:blip r:embed="rId2" cstate="print"/>
          <a:srcRect/>
          <a:stretch>
            <a:fillRect/>
          </a:stretch>
        </p:blipFill>
        <p:spPr bwMode="auto">
          <a:xfrm>
            <a:off x="1214414" y="0"/>
            <a:ext cx="6667500" cy="5057775"/>
          </a:xfrm>
          <a:prstGeom prst="rect">
            <a:avLst/>
          </a:prstGeom>
          <a:noFill/>
          <a:ln w="9525">
            <a:noFill/>
            <a:miter lim="800000"/>
            <a:headEnd/>
            <a:tailEnd/>
          </a:ln>
          <a:effectLst/>
        </p:spPr>
      </p:pic>
    </p:spTree>
  </p:cSld>
  <p:clrMapOvr>
    <a:masterClrMapping/>
  </p:clrMapOvr>
  <p:transition>
    <p:diamond/>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722376" y="1000108"/>
            <a:ext cx="7772400" cy="5286412"/>
          </a:xfrm>
        </p:spPr>
        <p:txBody>
          <a:bodyPr>
            <a:noAutofit/>
          </a:bodyPr>
          <a:lstStyle/>
          <a:p>
            <a:r>
              <a:rPr lang="ru-RU" sz="2400" dirty="0" smtClean="0"/>
              <a:t>Края нар украшались геометрическим орнаментом с символическими ромбиками, обозначающими четыре стороны света.</a:t>
            </a:r>
            <a:br>
              <a:rPr lang="ru-RU" sz="2400" dirty="0" smtClean="0"/>
            </a:br>
            <a:r>
              <a:rPr lang="ru-RU" sz="2400" dirty="0" smtClean="0"/>
              <a:t>В постоянных жилищах тепло в доме в холодное время года обеспечивала печь. Наиболее распространенной формой печи была каминная печь (</a:t>
            </a:r>
            <a:r>
              <a:rPr lang="ru-RU" sz="2400" dirty="0" err="1" smtClean="0"/>
              <a:t>сувал</a:t>
            </a:r>
            <a:r>
              <a:rPr lang="ru-RU" sz="2400" dirty="0" smtClean="0"/>
              <a:t>). По древним представлениям башкир, в печи обитает домовой, а через печную трубу в дом может проникнуть шайтан. Поэтому все отверстия в печах после топки закрывались. Печи стоят и в современных башкирских дома на случай окончания централизованного отопления.</a:t>
            </a:r>
            <a:br>
              <a:rPr lang="ru-RU" sz="2400" dirty="0" smtClean="0"/>
            </a:br>
            <a:endParaRPr lang="ru-RU" sz="2400" dirty="0"/>
          </a:p>
        </p:txBody>
      </p:sp>
    </p:spTree>
  </p:cSld>
  <p:clrMapOvr>
    <a:masterClrMapping/>
  </p:clrMapOvr>
  <p:transition>
    <p:newsflash/>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722376" y="571480"/>
            <a:ext cx="7772400" cy="5715040"/>
          </a:xfrm>
        </p:spPr>
        <p:txBody>
          <a:bodyPr>
            <a:noAutofit/>
          </a:bodyPr>
          <a:lstStyle/>
          <a:p>
            <a:pPr algn="ctr"/>
            <a:r>
              <a:rPr lang="ru-RU" sz="2400" dirty="0" err="1" smtClean="0"/>
              <a:t>Национальня</a:t>
            </a:r>
            <a:r>
              <a:rPr lang="ru-RU" sz="2400" dirty="0" smtClean="0"/>
              <a:t> деревня Оренбурга – башкирский дом -музей</a:t>
            </a:r>
            <a:endParaRPr lang="ru-RU" sz="2400" dirty="0"/>
          </a:p>
        </p:txBody>
      </p:sp>
      <p:pic>
        <p:nvPicPr>
          <p:cNvPr id="4098" name="Picture 2"/>
          <p:cNvPicPr>
            <a:picLocks noChangeAspect="1" noChangeArrowheads="1"/>
          </p:cNvPicPr>
          <p:nvPr/>
        </p:nvPicPr>
        <p:blipFill>
          <a:blip r:embed="rId2" cstate="print"/>
          <a:srcRect/>
          <a:stretch>
            <a:fillRect/>
          </a:stretch>
        </p:blipFill>
        <p:spPr bwMode="auto">
          <a:xfrm>
            <a:off x="642910" y="0"/>
            <a:ext cx="7262810" cy="5401715"/>
          </a:xfrm>
          <a:prstGeom prst="rect">
            <a:avLst/>
          </a:prstGeom>
          <a:noFill/>
          <a:ln w="9525">
            <a:noFill/>
            <a:miter lim="800000"/>
            <a:headEnd/>
            <a:tailEnd/>
          </a:ln>
          <a:effectLst/>
        </p:spPr>
      </p:pic>
    </p:spTree>
  </p:cSld>
  <p:clrMapOvr>
    <a:masterClrMapping/>
  </p:clrMapOvr>
  <p:transition>
    <p:split dir="in"/>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722376" y="571480"/>
            <a:ext cx="7772400" cy="1571636"/>
          </a:xfrm>
        </p:spPr>
        <p:txBody>
          <a:bodyPr>
            <a:noAutofit/>
          </a:bodyPr>
          <a:lstStyle/>
          <a:p>
            <a:pPr algn="ctr"/>
            <a:r>
              <a:rPr lang="ru-RU" sz="4000" dirty="0" smtClean="0"/>
              <a:t>Спасибо за внимание</a:t>
            </a:r>
            <a:endParaRPr lang="ru-RU" sz="4000" dirty="0"/>
          </a:p>
        </p:txBody>
      </p:sp>
    </p:spTree>
  </p:cSld>
  <p:clrMapOvr>
    <a:masterClrMapping/>
  </p:clrMapOvr>
  <p:transition>
    <p:split orient="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722376" y="571480"/>
            <a:ext cx="7772400" cy="5715040"/>
          </a:xfrm>
        </p:spPr>
        <p:txBody>
          <a:bodyPr>
            <a:noAutofit/>
          </a:bodyPr>
          <a:lstStyle/>
          <a:p>
            <a:r>
              <a:rPr lang="ru-RU" sz="2400" dirty="0" smtClean="0"/>
              <a:t>Ведя кочевой и полукочевой образ жизни, башкиры нуждались в постоянных и временных жилищах. Соответственно и сооружались жилища постоянные и временные. Временные жилища сооружались на летних стойбищах башкир. К ним относились юрты; конические корьевые, лубяные, берестяные конусные шалаши-чумы; балаганчики; бревенчатые избушки (</a:t>
            </a:r>
            <a:r>
              <a:rPr lang="ru-RU" sz="2400" dirty="0" err="1" smtClean="0"/>
              <a:t>бурама</a:t>
            </a:r>
            <a:r>
              <a:rPr lang="ru-RU" sz="2400" dirty="0" smtClean="0"/>
              <a:t>); кошомные шатры (</a:t>
            </a:r>
            <a:r>
              <a:rPr lang="ru-RU" sz="2400" dirty="0" err="1" smtClean="0"/>
              <a:t>сатыр</a:t>
            </a:r>
            <a:r>
              <a:rPr lang="ru-RU" sz="2400" dirty="0" smtClean="0"/>
              <a:t>), войлочные кибитки кош. По южным отрогам Уральских гор в Зилаирском, </a:t>
            </a:r>
            <a:r>
              <a:rPr lang="ru-RU" sz="2400" dirty="0" err="1" smtClean="0"/>
              <a:t>Зианчуринском</a:t>
            </a:r>
            <a:r>
              <a:rPr lang="ru-RU" sz="2400" dirty="0" smtClean="0"/>
              <a:t> и </a:t>
            </a:r>
            <a:r>
              <a:rPr lang="ru-RU" sz="2400" dirty="0" err="1" smtClean="0"/>
              <a:t>Кугарчинскомй</a:t>
            </a:r>
            <a:r>
              <a:rPr lang="ru-RU" sz="2400" dirty="0" smtClean="0"/>
              <a:t> районах РБ сооружались сборные </a:t>
            </a:r>
            <a:r>
              <a:rPr lang="ru-RU" sz="2400" dirty="0" err="1" smtClean="0"/>
              <a:t>аласыки</a:t>
            </a:r>
            <a:r>
              <a:rPr lang="ru-RU" sz="2400" dirty="0" smtClean="0"/>
              <a:t>. Универсальным жилищем была юрта.</a:t>
            </a:r>
            <a:endParaRPr lang="ru-RU" sz="2400" dirty="0"/>
          </a:p>
        </p:txBody>
      </p:sp>
    </p:spTree>
  </p:cSld>
  <p:clrMapOvr>
    <a:masterClrMapping/>
  </p:clrMapOvr>
  <p:transition>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722376" y="571480"/>
            <a:ext cx="7772400" cy="5715040"/>
          </a:xfrm>
        </p:spPr>
        <p:txBody>
          <a:bodyPr>
            <a:noAutofit/>
          </a:bodyPr>
          <a:lstStyle/>
          <a:p>
            <a:r>
              <a:rPr lang="ru-RU" sz="2400" dirty="0" err="1" smtClean="0"/>
              <a:t>Четырёхканатная</a:t>
            </a:r>
            <a:r>
              <a:rPr lang="ru-RU" sz="2400" dirty="0" smtClean="0"/>
              <a:t> юрта</a:t>
            </a:r>
            <a:endParaRPr lang="ru-RU" sz="2400" dirty="0"/>
          </a:p>
        </p:txBody>
      </p:sp>
      <p:pic>
        <p:nvPicPr>
          <p:cNvPr id="1026" name="Picture 2"/>
          <p:cNvPicPr>
            <a:picLocks noChangeAspect="1" noChangeArrowheads="1"/>
          </p:cNvPicPr>
          <p:nvPr/>
        </p:nvPicPr>
        <p:blipFill>
          <a:blip r:embed="rId2" cstate="print"/>
          <a:srcRect/>
          <a:stretch>
            <a:fillRect/>
          </a:stretch>
        </p:blipFill>
        <p:spPr bwMode="auto">
          <a:xfrm>
            <a:off x="571472" y="0"/>
            <a:ext cx="7715272" cy="5697431"/>
          </a:xfrm>
          <a:prstGeom prst="rect">
            <a:avLst/>
          </a:prstGeom>
          <a:noFill/>
          <a:ln w="9525">
            <a:noFill/>
            <a:miter lim="800000"/>
            <a:headEnd/>
            <a:tailEnd/>
          </a:ln>
          <a:effectLst/>
        </p:spPr>
      </p:pic>
    </p:spTree>
  </p:cSld>
  <p:clrMapOvr>
    <a:masterClrMapping/>
  </p:clrMapOvr>
  <p:transition>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722376" y="571480"/>
            <a:ext cx="7772400" cy="5715040"/>
          </a:xfrm>
        </p:spPr>
        <p:txBody>
          <a:bodyPr>
            <a:noAutofit/>
          </a:bodyPr>
          <a:lstStyle/>
          <a:p>
            <a:r>
              <a:rPr lang="ru-RU" sz="2400" dirty="0" smtClean="0"/>
              <a:t>Постоянные жилища строились каркасной конструкции. Промежутки заполнялись деревом, землёй, глиной, соломой, саманом. Фундамент был бревенчатым, из камней или каменных плит. Пол дощатый, иногда земляной ил глинобитный. Крыш на слегах или стропилах. Для предохранения покрытия от гниения, крыши делали без фронтонов. В </a:t>
            </a:r>
            <a:r>
              <a:rPr lang="ru-RU" sz="2400" dirty="0" err="1" smtClean="0"/>
              <a:t>горно-лесных</a:t>
            </a:r>
            <a:r>
              <a:rPr lang="ru-RU" sz="2400" dirty="0" smtClean="0"/>
              <a:t> районах Башкортостана на крышах отсутствовали коньковые бревна. В качестве подсобного помещения для приготовления пищи и хранения продуктов рядом с домом сооружались </a:t>
            </a:r>
            <a:r>
              <a:rPr lang="ru-RU" sz="2400" dirty="0" err="1" smtClean="0"/>
              <a:t>асалык</a:t>
            </a:r>
            <a:r>
              <a:rPr lang="ru-RU" sz="2400" dirty="0" smtClean="0"/>
              <a:t> из луба, тына или плетня.</a:t>
            </a:r>
            <a:endParaRPr lang="ru-RU" sz="2400" dirty="0"/>
          </a:p>
        </p:txBody>
      </p:sp>
    </p:spTree>
  </p:cSld>
  <p:clrMapOvr>
    <a:masterClrMapping/>
  </p:clrMapOvr>
  <p:transition>
    <p:cut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722376" y="571480"/>
            <a:ext cx="7772400" cy="5715040"/>
          </a:xfrm>
        </p:spPr>
        <p:txBody>
          <a:bodyPr>
            <a:noAutofit/>
          </a:bodyPr>
          <a:lstStyle/>
          <a:p>
            <a:r>
              <a:rPr lang="ru-RU" sz="2400" dirty="0" smtClean="0"/>
              <a:t>Бревенчатая избушка – </a:t>
            </a:r>
            <a:r>
              <a:rPr lang="ru-RU" sz="2400" dirty="0" err="1" smtClean="0"/>
              <a:t>бурама</a:t>
            </a:r>
            <a:r>
              <a:rPr lang="ru-RU" sz="2400" dirty="0" smtClean="0"/>
              <a:t>    </a:t>
            </a:r>
            <a:endParaRPr lang="ru-RU" sz="2400" dirty="0"/>
          </a:p>
        </p:txBody>
      </p:sp>
      <p:pic>
        <p:nvPicPr>
          <p:cNvPr id="2050" name="Picture 2"/>
          <p:cNvPicPr>
            <a:picLocks noChangeAspect="1" noChangeArrowheads="1"/>
          </p:cNvPicPr>
          <p:nvPr/>
        </p:nvPicPr>
        <p:blipFill>
          <a:blip r:embed="rId2" cstate="print"/>
          <a:srcRect/>
          <a:stretch>
            <a:fillRect/>
          </a:stretch>
        </p:blipFill>
        <p:spPr bwMode="auto">
          <a:xfrm>
            <a:off x="357158" y="214290"/>
            <a:ext cx="8358212" cy="5402554"/>
          </a:xfrm>
          <a:prstGeom prst="rect">
            <a:avLst/>
          </a:prstGeom>
          <a:noFill/>
          <a:ln w="9525">
            <a:noFill/>
            <a:miter lim="800000"/>
            <a:headEnd/>
            <a:tailEnd/>
          </a:ln>
          <a:effectLst/>
        </p:spPr>
      </p:pic>
    </p:spTree>
  </p:cSld>
  <p:clrMapOvr>
    <a:masterClrMapping/>
  </p:clrMapOvr>
  <p:transition>
    <p:dissolv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722376" y="285728"/>
            <a:ext cx="7772400" cy="5643602"/>
          </a:xfrm>
        </p:spPr>
        <p:txBody>
          <a:bodyPr>
            <a:noAutofit/>
          </a:bodyPr>
          <a:lstStyle/>
          <a:p>
            <a:r>
              <a:rPr lang="ru-RU" sz="2400" dirty="0" smtClean="0"/>
              <a:t>В 19 веке, в зависимости от мест расселения, башкирами строились дома следующих типов: каменные — прямоугольной формы с более высокими фасадными стенами; срубные — 4-стенная изба (</a:t>
            </a:r>
            <a:r>
              <a:rPr lang="ru-RU" sz="2400" dirty="0" err="1" smtClean="0"/>
              <a:t>дүрт мөйөшлө өй</a:t>
            </a:r>
            <a:r>
              <a:rPr lang="ru-RU" sz="2400" dirty="0" smtClean="0"/>
              <a:t>, </a:t>
            </a:r>
            <a:r>
              <a:rPr lang="ru-RU" sz="2400" dirty="0" err="1" smtClean="0"/>
              <a:t>һыңар йорт</a:t>
            </a:r>
            <a:r>
              <a:rPr lang="ru-RU" sz="2400" dirty="0" smtClean="0"/>
              <a:t>) с сенями (</a:t>
            </a:r>
            <a:r>
              <a:rPr lang="ru-RU" sz="2400" dirty="0" err="1" smtClean="0"/>
              <a:t>солан</a:t>
            </a:r>
            <a:r>
              <a:rPr lang="ru-RU" sz="2400" dirty="0" smtClean="0"/>
              <a:t>); саманные (саман </a:t>
            </a:r>
            <a:r>
              <a:rPr lang="ru-RU" sz="2400" dirty="0" err="1" smtClean="0"/>
              <a:t>өй</a:t>
            </a:r>
            <a:r>
              <a:rPr lang="ru-RU" sz="2400" dirty="0" smtClean="0"/>
              <a:t>) — из сырцовых кирпичей, с плоской или покатой крышей; плетнёвые — из кольев, оплетённых тальником и обмазанных внутри и снаружи глиной; дерновые или пластовые дома (</a:t>
            </a:r>
            <a:r>
              <a:rPr lang="ru-RU" sz="2400" dirty="0" err="1" smtClean="0"/>
              <a:t>кәс өй</a:t>
            </a:r>
            <a:r>
              <a:rPr lang="ru-RU" sz="2400" dirty="0" smtClean="0"/>
              <a:t>) — из дёрна, уложенного травой вниз. Дёрн для укрепления прокладывали жердями.</a:t>
            </a:r>
            <a:endParaRPr lang="ru-RU" sz="2400" dirty="0"/>
          </a:p>
        </p:txBody>
      </p:sp>
    </p:spTree>
  </p:cSld>
  <p:clrMapOvr>
    <a:masterClrMapping/>
  </p:clrMapOvr>
  <p:transition>
    <p:wipe dir="d"/>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722376" y="571480"/>
            <a:ext cx="7772400" cy="5715040"/>
          </a:xfrm>
        </p:spPr>
        <p:txBody>
          <a:bodyPr>
            <a:noAutofit/>
          </a:bodyPr>
          <a:lstStyle/>
          <a:p>
            <a:r>
              <a:rPr lang="ru-RU" sz="2400" dirty="0" smtClean="0"/>
              <a:t>Башкирская юрта – внутреннее убранство </a:t>
            </a:r>
            <a:endParaRPr lang="ru-RU" sz="2400" dirty="0"/>
          </a:p>
        </p:txBody>
      </p:sp>
      <p:pic>
        <p:nvPicPr>
          <p:cNvPr id="3074" name="Picture 2"/>
          <p:cNvPicPr>
            <a:picLocks noChangeAspect="1" noChangeArrowheads="1"/>
          </p:cNvPicPr>
          <p:nvPr/>
        </p:nvPicPr>
        <p:blipFill>
          <a:blip r:embed="rId2" cstate="print"/>
          <a:srcRect/>
          <a:stretch>
            <a:fillRect/>
          </a:stretch>
        </p:blipFill>
        <p:spPr bwMode="auto">
          <a:xfrm>
            <a:off x="500034" y="0"/>
            <a:ext cx="7924825" cy="5843908"/>
          </a:xfrm>
          <a:prstGeom prst="rect">
            <a:avLst/>
          </a:prstGeom>
          <a:noFill/>
          <a:ln w="9525">
            <a:noFill/>
            <a:miter lim="800000"/>
            <a:headEnd/>
            <a:tailEnd/>
          </a:ln>
          <a:effectLst/>
        </p:spPr>
      </p:pic>
    </p:spTree>
  </p:cSld>
  <p:clrMapOvr>
    <a:masterClrMapping/>
  </p:clrMapOvr>
  <p:transition>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722376" y="571480"/>
            <a:ext cx="7772400" cy="5715040"/>
          </a:xfrm>
        </p:spPr>
        <p:txBody>
          <a:bodyPr>
            <a:noAutofit/>
          </a:bodyPr>
          <a:lstStyle/>
          <a:p>
            <a:r>
              <a:rPr lang="ru-RU" sz="2400" dirty="0" smtClean="0"/>
              <a:t>Юрты (</a:t>
            </a:r>
            <a:r>
              <a:rPr lang="ru-RU" sz="2400" dirty="0" err="1" smtClean="0"/>
              <a:t>башк</a:t>
            </a:r>
            <a:r>
              <a:rPr lang="ru-RU" sz="2400" dirty="0" smtClean="0"/>
              <a:t>. </a:t>
            </a:r>
            <a:r>
              <a:rPr lang="ru-RU" sz="2400" dirty="0" err="1" smtClean="0"/>
              <a:t>Тирмә</a:t>
            </a:r>
            <a:r>
              <a:rPr lang="ru-RU" sz="2400" dirty="0" smtClean="0"/>
              <a:t>) башкиры сооружали из шерсти, дерева и кожи. В её нижней части была решетка, скрепленная ремнями. Вверху — деревянный круг для прохода дыма и света. Занавесь (</a:t>
            </a:r>
            <a:r>
              <a:rPr lang="ru-RU" sz="2400" dirty="0" err="1" smtClean="0"/>
              <a:t>шаршау</a:t>
            </a:r>
            <a:r>
              <a:rPr lang="ru-RU" sz="2400" dirty="0" smtClean="0"/>
              <a:t>) разделяла юрту на две части. Правая, меньшая часть была женской, в ней была спальня с предметами хозяйственной необходимости, одеждой и припасами. Левая часть была для мужчин — гостевая.</a:t>
            </a:r>
            <a:br>
              <a:rPr lang="ru-RU" sz="2400" dirty="0" smtClean="0"/>
            </a:br>
            <a:r>
              <a:rPr lang="ru-RU" sz="2400" dirty="0" smtClean="0"/>
              <a:t>Вход в юрту располагался с южной стороны. Оберегающей функцией у башкир обладал красный цвет. В красно — коричневый цвет окрашивали остов юрты, дверь, чтобы сделать их непроходимыми для нечистых сил.</a:t>
            </a:r>
            <a:endParaRPr lang="ru-RU" sz="2400" dirty="0"/>
          </a:p>
        </p:txBody>
      </p:sp>
    </p:spTree>
  </p:cSld>
  <p:clrMapOvr>
    <a:masterClrMapping/>
  </p:clrMapOvr>
  <p:transition>
    <p:wipe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722376" y="571480"/>
            <a:ext cx="7772400" cy="5357850"/>
          </a:xfrm>
        </p:spPr>
        <p:txBody>
          <a:bodyPr>
            <a:noAutofit/>
          </a:bodyPr>
          <a:lstStyle/>
          <a:p>
            <a:r>
              <a:rPr lang="ru-RU" sz="2400" dirty="0" smtClean="0"/>
              <a:t>Северная часть башкирского жилища, противоположная входу, считалась главной и предназначалась для гостей. В центре жилища был очаг, над ним — дымовое отверстие. Если очаг был во дворе, то в центре жилища расстилалась скатерть, вокруг неё раскладывали подушки, мягкие подстилки, чепраки. На полу лежали коврики и подушки. Текстильные изделия, ковры, паласы, войлоки, скатерти, занавеси, салфетки и полотенца имели в доме смысловое значение — делали дом защищённой территорией.</a:t>
            </a:r>
            <a:endParaRPr lang="ru-RU" sz="2400" dirty="0"/>
          </a:p>
        </p:txBody>
      </p:sp>
    </p:spTree>
  </p:cSld>
  <p:clrMapOvr>
    <a:masterClrMapping/>
  </p:clrMapOvr>
  <p:transition>
    <p:wedge/>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спект">
  <a:themeElements>
    <a:clrScheme name="Аспект">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Аспект">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Аспект">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35</TotalTime>
  <Words>521</Words>
  <Application>Microsoft Office PowerPoint</Application>
  <PresentationFormat>Экран (4:3)</PresentationFormat>
  <Paragraphs>14</Paragraphs>
  <Slides>14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Аспект</vt:lpstr>
      <vt:lpstr>Конструкция и декоративное убранство башкирского традиционного жилища</vt:lpstr>
      <vt:lpstr>Ведя кочевой и полукочевой образ жизни, башкиры нуждались в постоянных и временных жилищах. Соответственно и сооружались жилища постоянные и временные. Временные жилища сооружались на летних стойбищах башкир. К ним относились юрты; конические корьевые, лубяные, берестяные конусные шалаши-чумы; балаганчики; бревенчатые избушки (бурама); кошомные шатры (сатыр), войлочные кибитки кош. По южным отрогам Уральских гор в Зилаирском, Зианчуринском и Кугарчинскомй районах РБ сооружались сборные аласыки. Универсальным жилищем была юрта.</vt:lpstr>
      <vt:lpstr>Четырёхканатная юрта</vt:lpstr>
      <vt:lpstr>Постоянные жилища строились каркасной конструкции. Промежутки заполнялись деревом, землёй, глиной, соломой, саманом. Фундамент был бревенчатым, из камней или каменных плит. Пол дощатый, иногда земляной ил глинобитный. Крыш на слегах или стропилах. Для предохранения покрытия от гниения, крыши делали без фронтонов. В горно-лесных районах Башкортостана на крышах отсутствовали коньковые бревна. В качестве подсобного помещения для приготовления пищи и хранения продуктов рядом с домом сооружались асалык из луба, тына или плетня.</vt:lpstr>
      <vt:lpstr>Бревенчатая избушка – бурама    </vt:lpstr>
      <vt:lpstr>В 19 веке, в зависимости от мест расселения, башкирами строились дома следующих типов: каменные — прямоугольной формы с более высокими фасадными стенами; срубные — 4-стенная изба (дүрт мөйөшлө өй, һыңар йорт) с сенями (солан); саманные (саман өй) — из сырцовых кирпичей, с плоской или покатой крышей; плетнёвые — из кольев, оплетённых тальником и обмазанных внутри и снаружи глиной; дерновые или пластовые дома (кәс өй) — из дёрна, уложенного травой вниз. Дёрн для укрепления прокладывали жердями.</vt:lpstr>
      <vt:lpstr>Башкирская юрта – внутреннее убранство </vt:lpstr>
      <vt:lpstr>Юрты (башк. Тирмә) башкиры сооружали из шерсти, дерева и кожи. В её нижней части была решетка, скрепленная ремнями. Вверху — деревянный круг для прохода дыма и света. Занавесь (шаршау) разделяла юрту на две части. Правая, меньшая часть была женской, в ней была спальня с предметами хозяйственной необходимости, одеждой и припасами. Левая часть была для мужчин — гостевая. Вход в юрту располагался с южной стороны. Оберегающей функцией у башкир обладал красный цвет. В красно — коричневый цвет окрашивали остов юрты, дверь, чтобы сделать их непроходимыми для нечистых сил.</vt:lpstr>
      <vt:lpstr>Северная часть башкирского жилища, противоположная входу, считалась главной и предназначалась для гостей. В центре жилища был очаг, над ним — дымовое отверстие. Если очаг был во дворе, то в центре жилища расстилалась скатерть, вокруг неё раскладывали подушки, мягкие подстилки, чепраки. На полу лежали коврики и подушки. Текстильные изделия, ковры, паласы, войлоки, скатерти, занавеси, салфетки и полотенца имели в доме смысловое значение — делали дом защищённой территорией.</vt:lpstr>
      <vt:lpstr>В мужской половине жилища размещались сундуки на деревянных подставках с паласами, кошмами, одеялами, подушками, тюфяками. На стенах развешивали праздничную одежду. На видном месте — седла, инкрустированная упряжь, лук в кожаном футляре и стрелы в колчане, сабля. На женской половине красовалась кухонная утварь. К основным принадлежностям относились деревянные нары на подпорках. Нары покрывали войлоками и паласами, подушками, тюфяками, стеганными одеялами. На нарах спали и ели. </vt:lpstr>
      <vt:lpstr>Экспонаты музея башкирского подворья ККНД</vt:lpstr>
      <vt:lpstr>Края нар украшались геометрическим орнаментом с символическими ромбиками, обозначающими четыре стороны света. В постоянных жилищах тепло в доме в холодное время года обеспечивала печь. Наиболее распространенной формой печи была каминная печь (сувал). По древним представлениям башкир, в печи обитает домовой, а через печную трубу в дом может проникнуть шайтан. Поэтому все отверстия в печах после топки закрывались. Печи стоят и в современных башкирских дома на случай окончания централизованного отопления. </vt:lpstr>
      <vt:lpstr>Национальня деревня Оренбурга – башкирский дом -музей</vt:lpstr>
      <vt:lpstr>Спасибо за внимание</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Конструкция и декоративное убранство башкирского традиционного жилища</dc:title>
  <dc:creator>polz</dc:creator>
  <cp:lastModifiedBy>polz</cp:lastModifiedBy>
  <cp:revision>4</cp:revision>
  <dcterms:created xsi:type="dcterms:W3CDTF">2021-05-18T05:01:12Z</dcterms:created>
  <dcterms:modified xsi:type="dcterms:W3CDTF">2021-05-18T05:36:31Z</dcterms:modified>
</cp:coreProperties>
</file>